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1"/>
  </p:sldMasterIdLst>
  <p:notesMasterIdLst>
    <p:notesMasterId r:id="rId23"/>
  </p:notesMasterIdLst>
  <p:sldIdLst>
    <p:sldId id="256" r:id="rId2"/>
    <p:sldId id="257" r:id="rId3"/>
    <p:sldId id="258" r:id="rId4"/>
    <p:sldId id="259" r:id="rId5"/>
    <p:sldId id="262" r:id="rId6"/>
    <p:sldId id="265" r:id="rId7"/>
    <p:sldId id="289" r:id="rId8"/>
    <p:sldId id="274" r:id="rId9"/>
    <p:sldId id="268" r:id="rId10"/>
    <p:sldId id="266" r:id="rId11"/>
    <p:sldId id="271" r:id="rId12"/>
    <p:sldId id="276" r:id="rId13"/>
    <p:sldId id="279" r:id="rId14"/>
    <p:sldId id="283" r:id="rId15"/>
    <p:sldId id="285" r:id="rId16"/>
    <p:sldId id="286" r:id="rId17"/>
    <p:sldId id="287" r:id="rId18"/>
    <p:sldId id="280" r:id="rId19"/>
    <p:sldId id="282" r:id="rId20"/>
    <p:sldId id="288"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64"/>
    <p:restoredTop sz="75000"/>
  </p:normalViewPr>
  <p:slideViewPr>
    <p:cSldViewPr snapToGrid="0" snapToObjects="1">
      <p:cViewPr varScale="1">
        <p:scale>
          <a:sx n="51" d="100"/>
          <a:sy n="51" d="100"/>
        </p:scale>
        <p:origin x="22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CA84C-FD32-9744-A55B-84A53AF5ADC4}"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E69CD-6335-4D4A-8F48-17B29FBB3868}" type="slidenum">
              <a:rPr lang="en-US" smtClean="0"/>
              <a:t>‹#›</a:t>
            </a:fld>
            <a:endParaRPr lang="en-US"/>
          </a:p>
        </p:txBody>
      </p:sp>
    </p:spTree>
    <p:extLst>
      <p:ext uri="{BB962C8B-B14F-4D97-AF65-F5344CB8AC3E}">
        <p14:creationId xmlns:p14="http://schemas.microsoft.com/office/powerpoint/2010/main" val="344850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something distinct to your hometown? Is where you live really that different from the next town? Can you “place” what someone is talking about? All of these ideas are explored by scraping 2 subreddits and using machine learning to determine if a post can be classified as being from Washington, DC or Chicago, IL. Using machine learning, I have tuned a model to identify the contextual clues that define Washington, DC and Chicago, IL to about 90% accuracy. </a:t>
            </a:r>
          </a:p>
          <a:p>
            <a:endParaRPr lang="en-US" dirty="0"/>
          </a:p>
          <a:p>
            <a:r>
              <a:rPr lang="en-US" dirty="0"/>
              <a:t>If you are on reddit and are confused about what location is being discussed in the post you are reading, this model is for you! It will tell you if you are reading about Chicago or DC.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1</a:t>
            </a:fld>
            <a:endParaRPr lang="en-US"/>
          </a:p>
        </p:txBody>
      </p:sp>
    </p:spTree>
    <p:extLst>
      <p:ext uri="{BB962C8B-B14F-4D97-AF65-F5344CB8AC3E}">
        <p14:creationId xmlns:p14="http://schemas.microsoft.com/office/powerpoint/2010/main" val="397634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second thing I added was the actual author’s user name. Again, while many of them seemed random, there were def some that indicated a location.</a:t>
            </a:r>
          </a:p>
          <a:p>
            <a:r>
              <a:rPr lang="en-US" dirty="0"/>
              <a:t>- Even if they didn’t indicate a location in their name, I hoped their posting frequency would show up as significant across posts.</a:t>
            </a:r>
          </a:p>
        </p:txBody>
      </p:sp>
      <p:sp>
        <p:nvSpPr>
          <p:cNvPr id="4" name="Slide Number Placeholder 3"/>
          <p:cNvSpPr>
            <a:spLocks noGrp="1"/>
          </p:cNvSpPr>
          <p:nvPr>
            <p:ph type="sldNum" sz="quarter" idx="10"/>
          </p:nvPr>
        </p:nvSpPr>
        <p:spPr/>
        <p:txBody>
          <a:bodyPr/>
          <a:lstStyle/>
          <a:p>
            <a:fld id="{86AE69CD-6335-4D4A-8F48-17B29FBB3868}" type="slidenum">
              <a:rPr lang="en-US" smtClean="0"/>
              <a:t>10</a:t>
            </a:fld>
            <a:endParaRPr lang="en-US"/>
          </a:p>
        </p:txBody>
      </p:sp>
    </p:spTree>
    <p:extLst>
      <p:ext uri="{BB962C8B-B14F-4D97-AF65-F5344CB8AC3E}">
        <p14:creationId xmlns:p14="http://schemas.microsoft.com/office/powerpoint/2010/main" val="1681053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order to include all of these features, I created an extra column and included all 4 of these components: author, flair, title, post content.</a:t>
            </a:r>
          </a:p>
          <a:p>
            <a:pPr marL="171450" indent="-171450">
              <a:buFontTx/>
              <a:buChar char="-"/>
            </a:pPr>
            <a:r>
              <a:rPr lang="en-US" dirty="0"/>
              <a:t>Here’s an example of what the new column looks like for a few entries that were pure pictures. These titles and flairs allowed for classification even when post text was nonexistent.</a:t>
            </a:r>
          </a:p>
        </p:txBody>
      </p:sp>
      <p:sp>
        <p:nvSpPr>
          <p:cNvPr id="4" name="Slide Number Placeholder 3"/>
          <p:cNvSpPr>
            <a:spLocks noGrp="1"/>
          </p:cNvSpPr>
          <p:nvPr>
            <p:ph type="sldNum" sz="quarter" idx="10"/>
          </p:nvPr>
        </p:nvSpPr>
        <p:spPr/>
        <p:txBody>
          <a:bodyPr/>
          <a:lstStyle/>
          <a:p>
            <a:fld id="{86AE69CD-6335-4D4A-8F48-17B29FBB3868}" type="slidenum">
              <a:rPr lang="en-US" smtClean="0"/>
              <a:t>11</a:t>
            </a:fld>
            <a:endParaRPr lang="en-US"/>
          </a:p>
        </p:txBody>
      </p:sp>
    </p:spTree>
    <p:extLst>
      <p:ext uri="{BB962C8B-B14F-4D97-AF65-F5344CB8AC3E}">
        <p14:creationId xmlns:p14="http://schemas.microsoft.com/office/powerpoint/2010/main" val="283776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Once I had the words all in one place, I took a look at a few of the different methods to count words. While both hovered around the same accuracy score (.84), </a:t>
            </a:r>
            <a:r>
              <a:rPr lang="en-US" dirty="0" err="1"/>
              <a:t>countvec</a:t>
            </a:r>
            <a:r>
              <a:rPr lang="en-US" dirty="0"/>
              <a:t> seemed to slightly overfit, but negligible, so I went with TFIDF.</a:t>
            </a:r>
          </a:p>
          <a:p>
            <a:pPr marL="171450" indent="-171450">
              <a:buFontTx/>
              <a:buChar char="-"/>
            </a:pPr>
            <a:r>
              <a:rPr lang="en-US" dirty="0"/>
              <a:t>I tested a number of parameters and ended up landing on the following parameters.</a:t>
            </a:r>
          </a:p>
          <a:p>
            <a:pPr marL="628650" lvl="1" indent="-171450">
              <a:buFontTx/>
              <a:buChar char="-"/>
            </a:pPr>
            <a:r>
              <a:rPr lang="en-US" dirty="0"/>
              <a:t>I analyzed words from 1 to 6-grams.</a:t>
            </a:r>
          </a:p>
          <a:p>
            <a:pPr marL="628650" lvl="1" indent="-171450">
              <a:buFontTx/>
              <a:buChar char="-"/>
            </a:pPr>
            <a:r>
              <a:rPr lang="en-US" dirty="0"/>
              <a:t>I used only English stop-words</a:t>
            </a:r>
          </a:p>
          <a:p>
            <a:pPr marL="628650" lvl="1" indent="-171450">
              <a:buFontTx/>
              <a:buChar char="-"/>
            </a:pPr>
            <a:r>
              <a:rPr lang="en-US" dirty="0"/>
              <a:t>I cut out the bottom .08% </a:t>
            </a:r>
            <a:r>
              <a:rPr lang="en-US" dirty="0">
                <a:sym typeface="Wingdings" pitchFamily="2" charset="2"/>
              </a:rPr>
              <a:t> without doing this my matrices were into the hundred’s of thousands.</a:t>
            </a:r>
          </a:p>
          <a:p>
            <a:pPr marL="628650" lvl="1" indent="-171450">
              <a:buFontTx/>
              <a:buChar char="-"/>
            </a:pPr>
            <a:r>
              <a:rPr lang="en-US" dirty="0">
                <a:sym typeface="Wingdings" pitchFamily="2" charset="2"/>
              </a:rPr>
              <a:t>I normalized based on l1 ****LOOK THIS UP!!!!</a:t>
            </a:r>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12</a:t>
            </a:fld>
            <a:endParaRPr lang="en-US"/>
          </a:p>
        </p:txBody>
      </p:sp>
    </p:spTree>
    <p:extLst>
      <p:ext uri="{BB962C8B-B14F-4D97-AF65-F5344CB8AC3E}">
        <p14:creationId xmlns:p14="http://schemas.microsoft.com/office/powerpoint/2010/main" val="3227703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Finally I ran cross Val score on all the classification models.</a:t>
            </a:r>
          </a:p>
          <a:p>
            <a:pPr marL="171450" indent="-171450">
              <a:buFontTx/>
              <a:buChar char="-"/>
            </a:pPr>
            <a:r>
              <a:rPr lang="en-US" dirty="0"/>
              <a:t>All were fairly close except for KNN, which crashed and SVM, which was practically guessing.</a:t>
            </a:r>
          </a:p>
          <a:p>
            <a:pPr marL="171450" indent="-171450">
              <a:buFontTx/>
              <a:buChar char="-"/>
            </a:pPr>
            <a:r>
              <a:rPr lang="en-US" dirty="0"/>
              <a:t>I chose to focus on tuning my three highest models: </a:t>
            </a:r>
            <a:r>
              <a:rPr lang="en-US" dirty="0" err="1"/>
              <a:t>LogReg</a:t>
            </a:r>
            <a:r>
              <a:rPr lang="en-US" dirty="0"/>
              <a:t>, Naïve Bayes, Random Forest.</a:t>
            </a:r>
          </a:p>
        </p:txBody>
      </p:sp>
      <p:sp>
        <p:nvSpPr>
          <p:cNvPr id="4" name="Slide Number Placeholder 3"/>
          <p:cNvSpPr>
            <a:spLocks noGrp="1"/>
          </p:cNvSpPr>
          <p:nvPr>
            <p:ph type="sldNum" sz="quarter" idx="10"/>
          </p:nvPr>
        </p:nvSpPr>
        <p:spPr/>
        <p:txBody>
          <a:bodyPr/>
          <a:lstStyle/>
          <a:p>
            <a:fld id="{86AE69CD-6335-4D4A-8F48-17B29FBB3868}" type="slidenum">
              <a:rPr lang="en-US" smtClean="0"/>
              <a:t>13</a:t>
            </a:fld>
            <a:endParaRPr lang="en-US"/>
          </a:p>
        </p:txBody>
      </p:sp>
    </p:spTree>
    <p:extLst>
      <p:ext uri="{BB962C8B-B14F-4D97-AF65-F5344CB8AC3E}">
        <p14:creationId xmlns:p14="http://schemas.microsoft.com/office/powerpoint/2010/main" val="377866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testing a few different parameters, I found that Lasso regularization worked best for the </a:t>
            </a:r>
            <a:r>
              <a:rPr lang="en-US" dirty="0" err="1"/>
              <a:t>LogReg</a:t>
            </a:r>
            <a:r>
              <a:rPr lang="en-US" dirty="0"/>
              <a:t>, rather than the default ridge.</a:t>
            </a:r>
          </a:p>
          <a:p>
            <a:pPr marL="171450" indent="-171450">
              <a:buFontTx/>
              <a:buChar char="-"/>
            </a:pPr>
            <a:r>
              <a:rPr lang="en-US" dirty="0"/>
              <a:t>This brought my score up to .874.</a:t>
            </a:r>
          </a:p>
          <a:p>
            <a:pPr marL="171450" indent="-171450">
              <a:buFontTx/>
              <a:buChar char="-"/>
            </a:pPr>
            <a:r>
              <a:rPr lang="en-US" dirty="0"/>
              <a:t>When I scored this on my test data, it went up to a .885.</a:t>
            </a:r>
          </a:p>
        </p:txBody>
      </p:sp>
      <p:sp>
        <p:nvSpPr>
          <p:cNvPr id="4" name="Slide Number Placeholder 3"/>
          <p:cNvSpPr>
            <a:spLocks noGrp="1"/>
          </p:cNvSpPr>
          <p:nvPr>
            <p:ph type="sldNum" sz="quarter" idx="10"/>
          </p:nvPr>
        </p:nvSpPr>
        <p:spPr/>
        <p:txBody>
          <a:bodyPr/>
          <a:lstStyle/>
          <a:p>
            <a:fld id="{86AE69CD-6335-4D4A-8F48-17B29FBB3868}" type="slidenum">
              <a:rPr lang="en-US" smtClean="0"/>
              <a:t>14</a:t>
            </a:fld>
            <a:endParaRPr lang="en-US"/>
          </a:p>
        </p:txBody>
      </p:sp>
    </p:spTree>
    <p:extLst>
      <p:ext uri="{BB962C8B-B14F-4D97-AF65-F5344CB8AC3E}">
        <p14:creationId xmlns:p14="http://schemas.microsoft.com/office/powerpoint/2010/main" val="88698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then looked at NB, to be honest, I started with multi only because I knew I only had counts. (I went back and tried gaussian, but it was a .82.)</a:t>
            </a:r>
          </a:p>
          <a:p>
            <a:pPr marL="171450" indent="-171450">
              <a:buFontTx/>
              <a:buChar char="-"/>
            </a:pPr>
            <a:r>
              <a:rPr lang="en-US" dirty="0"/>
              <a:t>and did it doesn’t have a lot of parameter’s to tune to begin with and nothing made an positive impact.</a:t>
            </a:r>
          </a:p>
          <a:p>
            <a:pPr marL="171450" indent="-171450">
              <a:buFontTx/>
              <a:buChar char="-"/>
            </a:pPr>
            <a:r>
              <a:rPr lang="en-US" dirty="0"/>
              <a:t>When I scored it on the test set it slightly increased.</a:t>
            </a:r>
          </a:p>
        </p:txBody>
      </p:sp>
      <p:sp>
        <p:nvSpPr>
          <p:cNvPr id="4" name="Slide Number Placeholder 3"/>
          <p:cNvSpPr>
            <a:spLocks noGrp="1"/>
          </p:cNvSpPr>
          <p:nvPr>
            <p:ph type="sldNum" sz="quarter" idx="10"/>
          </p:nvPr>
        </p:nvSpPr>
        <p:spPr/>
        <p:txBody>
          <a:bodyPr/>
          <a:lstStyle/>
          <a:p>
            <a:fld id="{86AE69CD-6335-4D4A-8F48-17B29FBB3868}" type="slidenum">
              <a:rPr lang="en-US" smtClean="0"/>
              <a:t>15</a:t>
            </a:fld>
            <a:endParaRPr lang="en-US"/>
          </a:p>
        </p:txBody>
      </p:sp>
    </p:spTree>
    <p:extLst>
      <p:ext uri="{BB962C8B-B14F-4D97-AF65-F5344CB8AC3E}">
        <p14:creationId xmlns:p14="http://schemas.microsoft.com/office/powerpoint/2010/main" val="428912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I used rf.</a:t>
            </a:r>
          </a:p>
          <a:p>
            <a:pPr marL="171450" indent="-171450">
              <a:buFontTx/>
              <a:buChar char="-"/>
            </a:pPr>
            <a:r>
              <a:rPr lang="en-US" dirty="0"/>
              <a:t>I increased the </a:t>
            </a:r>
            <a:r>
              <a:rPr lang="en-US" dirty="0" err="1"/>
              <a:t>n_estimators</a:t>
            </a:r>
            <a:r>
              <a:rPr lang="en-US" dirty="0"/>
              <a:t> from to 50, after that it took longer and made no impact (and began to decrease).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16</a:t>
            </a:fld>
            <a:endParaRPr lang="en-US"/>
          </a:p>
        </p:txBody>
      </p:sp>
    </p:spTree>
    <p:extLst>
      <p:ext uri="{BB962C8B-B14F-4D97-AF65-F5344CB8AC3E}">
        <p14:creationId xmlns:p14="http://schemas.microsoft.com/office/powerpoint/2010/main" val="147458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Instead of choosing between these three models, I decided to let the voting classifier do it. This is where each of the models gets a 1/3 vote in the classification.</a:t>
            </a:r>
          </a:p>
          <a:p>
            <a:pPr marL="171450" indent="-171450">
              <a:buFontTx/>
              <a:buChar char="-"/>
            </a:pPr>
            <a:r>
              <a:rPr lang="en-US" dirty="0"/>
              <a:t>This scored the highest on my test data.</a:t>
            </a:r>
          </a:p>
        </p:txBody>
      </p:sp>
      <p:sp>
        <p:nvSpPr>
          <p:cNvPr id="4" name="Slide Number Placeholder 3"/>
          <p:cNvSpPr>
            <a:spLocks noGrp="1"/>
          </p:cNvSpPr>
          <p:nvPr>
            <p:ph type="sldNum" sz="quarter" idx="10"/>
          </p:nvPr>
        </p:nvSpPr>
        <p:spPr/>
        <p:txBody>
          <a:bodyPr/>
          <a:lstStyle/>
          <a:p>
            <a:fld id="{86AE69CD-6335-4D4A-8F48-17B29FBB3868}" type="slidenum">
              <a:rPr lang="en-US" smtClean="0"/>
              <a:t>17</a:t>
            </a:fld>
            <a:endParaRPr lang="en-US"/>
          </a:p>
        </p:txBody>
      </p:sp>
    </p:spTree>
    <p:extLst>
      <p:ext uri="{BB962C8B-B14F-4D97-AF65-F5344CB8AC3E}">
        <p14:creationId xmlns:p14="http://schemas.microsoft.com/office/powerpoint/2010/main" val="3958452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decided to pull one more sample yesterday to run through my model and gauge it’s performance.</a:t>
            </a:r>
          </a:p>
          <a:p>
            <a:pPr marL="171450" indent="-171450">
              <a:buFontTx/>
              <a:buChar char="-"/>
            </a:pPr>
            <a:r>
              <a:rPr lang="en-US" dirty="0"/>
              <a:t>I scraped reddit for 10 posts from each of the two subreddits.</a:t>
            </a:r>
          </a:p>
          <a:p>
            <a:pPr marL="171450" indent="-171450">
              <a:buFontTx/>
              <a:buChar char="-"/>
            </a:pPr>
            <a:r>
              <a:rPr lang="en-US" dirty="0"/>
              <a:t>DC scored a 10/10 for it’s posts.</a:t>
            </a:r>
          </a:p>
          <a:p>
            <a:pPr marL="171450" indent="-171450">
              <a:buFontTx/>
              <a:buChar char="-"/>
            </a:pPr>
            <a:r>
              <a:rPr lang="en-US" dirty="0"/>
              <a:t>Chicago got an 80% accuracy. It misclassified 2 </a:t>
            </a:r>
            <a:r>
              <a:rPr lang="en-US" dirty="0" err="1"/>
              <a:t>postsL</a:t>
            </a:r>
            <a:r>
              <a:rPr lang="en-US" dirty="0"/>
              <a:t>: rugged turtle and I never get gifts.</a:t>
            </a:r>
          </a:p>
        </p:txBody>
      </p:sp>
      <p:sp>
        <p:nvSpPr>
          <p:cNvPr id="4" name="Slide Number Placeholder 3"/>
          <p:cNvSpPr>
            <a:spLocks noGrp="1"/>
          </p:cNvSpPr>
          <p:nvPr>
            <p:ph type="sldNum" sz="quarter" idx="10"/>
          </p:nvPr>
        </p:nvSpPr>
        <p:spPr/>
        <p:txBody>
          <a:bodyPr/>
          <a:lstStyle/>
          <a:p>
            <a:fld id="{86AE69CD-6335-4D4A-8F48-17B29FBB3868}" type="slidenum">
              <a:rPr lang="en-US" smtClean="0"/>
              <a:t>18</a:t>
            </a:fld>
            <a:endParaRPr lang="en-US"/>
          </a:p>
        </p:txBody>
      </p:sp>
    </p:spTree>
    <p:extLst>
      <p:ext uri="{BB962C8B-B14F-4D97-AF65-F5344CB8AC3E}">
        <p14:creationId xmlns:p14="http://schemas.microsoft.com/office/powerpoint/2010/main" val="2638493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ways to improve this model:</a:t>
            </a:r>
          </a:p>
          <a:p>
            <a:pPr marL="171450" indent="-171450">
              <a:buFontTx/>
              <a:buChar char="-"/>
            </a:pPr>
            <a:r>
              <a:rPr lang="en-US" dirty="0"/>
              <a:t>Since I never get gifts was removed, I focused on out old town post.</a:t>
            </a:r>
          </a:p>
          <a:p>
            <a:pPr marL="171450" indent="-171450">
              <a:buFontTx/>
              <a:buChar char="-"/>
            </a:pPr>
            <a:r>
              <a:rPr lang="en-US" dirty="0"/>
              <a:t>I could increase accuracy by scraping the post comments, getting the commenter’s user name and flair would have likely tipped this to Chicago.</a:t>
            </a:r>
          </a:p>
          <a:p>
            <a:pPr marL="171450" indent="-171450">
              <a:buFontTx/>
              <a:buChar char="-"/>
            </a:pPr>
            <a:r>
              <a:rPr lang="en-US" dirty="0"/>
              <a:t>The other thing I could have done was scraped the author’s other posts. These seems like it would be less likely to work because this guy posted in a lot of other places before posting on </a:t>
            </a:r>
            <a:r>
              <a:rPr lang="en-US" dirty="0" err="1"/>
              <a:t>ChicagoList</a:t>
            </a:r>
            <a:r>
              <a:rPr lang="en-US" dirty="0"/>
              <a:t>. But eventually (with a lot more processing) it would have likely worked as well.</a:t>
            </a:r>
          </a:p>
        </p:txBody>
      </p:sp>
      <p:sp>
        <p:nvSpPr>
          <p:cNvPr id="4" name="Slide Number Placeholder 3"/>
          <p:cNvSpPr>
            <a:spLocks noGrp="1"/>
          </p:cNvSpPr>
          <p:nvPr>
            <p:ph type="sldNum" sz="quarter" idx="10"/>
          </p:nvPr>
        </p:nvSpPr>
        <p:spPr/>
        <p:txBody>
          <a:bodyPr/>
          <a:lstStyle/>
          <a:p>
            <a:fld id="{86AE69CD-6335-4D4A-8F48-17B29FBB3868}" type="slidenum">
              <a:rPr lang="en-US" smtClean="0"/>
              <a:t>19</a:t>
            </a:fld>
            <a:endParaRPr lang="en-US"/>
          </a:p>
        </p:txBody>
      </p:sp>
    </p:spTree>
    <p:extLst>
      <p:ext uri="{BB962C8B-B14F-4D97-AF65-F5344CB8AC3E}">
        <p14:creationId xmlns:p14="http://schemas.microsoft.com/office/powerpoint/2010/main" val="164440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2</a:t>
            </a:fld>
            <a:endParaRPr lang="en-US"/>
          </a:p>
        </p:txBody>
      </p:sp>
    </p:spTree>
    <p:extLst>
      <p:ext uri="{BB962C8B-B14F-4D97-AF65-F5344CB8AC3E}">
        <p14:creationId xmlns:p14="http://schemas.microsoft.com/office/powerpoint/2010/main" val="3750220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20</a:t>
            </a:fld>
            <a:endParaRPr lang="en-US"/>
          </a:p>
        </p:txBody>
      </p:sp>
    </p:spTree>
    <p:extLst>
      <p:ext uri="{BB962C8B-B14F-4D97-AF65-F5344CB8AC3E}">
        <p14:creationId xmlns:p14="http://schemas.microsoft.com/office/powerpoint/2010/main" val="3607772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21</a:t>
            </a:fld>
            <a:endParaRPr lang="en-US"/>
          </a:p>
        </p:txBody>
      </p:sp>
    </p:spTree>
    <p:extLst>
      <p:ext uri="{BB962C8B-B14F-4D97-AF65-F5344CB8AC3E}">
        <p14:creationId xmlns:p14="http://schemas.microsoft.com/office/powerpoint/2010/main" val="199666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goal for this project was compare the reddit posts of 2 location based subreddits to determine if the machine could learn to determine location from text.</a:t>
            </a:r>
          </a:p>
        </p:txBody>
      </p:sp>
      <p:sp>
        <p:nvSpPr>
          <p:cNvPr id="4" name="Slide Number Placeholder 3"/>
          <p:cNvSpPr>
            <a:spLocks noGrp="1"/>
          </p:cNvSpPr>
          <p:nvPr>
            <p:ph type="sldNum" sz="quarter" idx="10"/>
          </p:nvPr>
        </p:nvSpPr>
        <p:spPr/>
        <p:txBody>
          <a:bodyPr/>
          <a:lstStyle/>
          <a:p>
            <a:fld id="{86AE69CD-6335-4D4A-8F48-17B29FBB3868}" type="slidenum">
              <a:rPr lang="en-US" smtClean="0"/>
              <a:t>3</a:t>
            </a:fld>
            <a:endParaRPr lang="en-US"/>
          </a:p>
        </p:txBody>
      </p:sp>
    </p:spTree>
    <p:extLst>
      <p:ext uri="{BB962C8B-B14F-4D97-AF65-F5344CB8AC3E}">
        <p14:creationId xmlns:p14="http://schemas.microsoft.com/office/powerpoint/2010/main" val="1744485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used the </a:t>
            </a:r>
            <a:r>
              <a:rPr lang="en-US" dirty="0" err="1"/>
              <a:t>Pushshift</a:t>
            </a:r>
            <a:r>
              <a:rPr lang="en-US" dirty="0"/>
              <a:t> API to scrape data from reddit.</a:t>
            </a:r>
          </a:p>
          <a:p>
            <a:pPr marL="628650" lvl="1" indent="-171450">
              <a:buFontTx/>
              <a:buChar char="-"/>
            </a:pPr>
            <a:r>
              <a:rPr lang="en-US" dirty="0"/>
              <a:t>I iterated on a function to read 1000 posts, every 30 days, for 36 iterations which yielded a 3 year time frame.</a:t>
            </a:r>
          </a:p>
          <a:p>
            <a:pPr marL="628650" lvl="1" indent="-171450">
              <a:buFontTx/>
              <a:buChar char="-"/>
            </a:pPr>
            <a:r>
              <a:rPr lang="en-US" dirty="0"/>
              <a:t>The picture shows an example of the data that was received for just 1 post.</a:t>
            </a:r>
          </a:p>
          <a:p>
            <a:pPr marL="628650" lvl="1" indent="-171450">
              <a:buFontTx/>
              <a:buChar char="-"/>
            </a:pPr>
            <a:r>
              <a:rPr lang="en-US" dirty="0"/>
              <a:t>My goal was to scrape as much data as possible.</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86AE69CD-6335-4D4A-8F48-17B29FBB3868}" type="slidenum">
              <a:rPr lang="en-US" smtClean="0"/>
              <a:t>4</a:t>
            </a:fld>
            <a:endParaRPr lang="en-US"/>
          </a:p>
        </p:txBody>
      </p:sp>
    </p:spTree>
    <p:extLst>
      <p:ext uri="{BB962C8B-B14F-4D97-AF65-F5344CB8AC3E}">
        <p14:creationId xmlns:p14="http://schemas.microsoft.com/office/powerpoint/2010/main" val="300787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yielded 68,760 total unique posts.</a:t>
            </a:r>
          </a:p>
          <a:p>
            <a:pPr marL="171450" indent="-171450">
              <a:buFontTx/>
              <a:buChar char="-"/>
            </a:pPr>
            <a:r>
              <a:rPr lang="en-US" dirty="0"/>
              <a:t>Almost example half were from Chicago and half from DC</a:t>
            </a:r>
          </a:p>
        </p:txBody>
      </p:sp>
      <p:sp>
        <p:nvSpPr>
          <p:cNvPr id="4" name="Slide Number Placeholder 3"/>
          <p:cNvSpPr>
            <a:spLocks noGrp="1"/>
          </p:cNvSpPr>
          <p:nvPr>
            <p:ph type="sldNum" sz="quarter" idx="10"/>
          </p:nvPr>
        </p:nvSpPr>
        <p:spPr/>
        <p:txBody>
          <a:bodyPr/>
          <a:lstStyle/>
          <a:p>
            <a:fld id="{86AE69CD-6335-4D4A-8F48-17B29FBB3868}" type="slidenum">
              <a:rPr lang="en-US" smtClean="0"/>
              <a:t>5</a:t>
            </a:fld>
            <a:endParaRPr lang="en-US"/>
          </a:p>
        </p:txBody>
      </p:sp>
    </p:spTree>
    <p:extLst>
      <p:ext uri="{BB962C8B-B14F-4D97-AF65-F5344CB8AC3E}">
        <p14:creationId xmlns:p14="http://schemas.microsoft.com/office/powerpoint/2010/main" val="293724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post yielded 78 different variables and many of them contained </a:t>
            </a:r>
            <a:r>
              <a:rPr lang="en-US" dirty="0" err="1"/>
              <a:t>NaNs</a:t>
            </a:r>
            <a:r>
              <a:rPr lang="en-US" dirty="0"/>
              <a:t> or were irrelevant to location (approved, </a:t>
            </a:r>
            <a:r>
              <a:rPr lang="en-US" dirty="0" err="1"/>
              <a:t>cakeday</a:t>
            </a:r>
            <a:r>
              <a:rPr lang="en-US" dirty="0"/>
              <a:t>, background color)</a:t>
            </a:r>
          </a:p>
          <a:p>
            <a:pPr marL="628650" lvl="1" indent="-171450">
              <a:buFontTx/>
              <a:buChar char="-"/>
            </a:pPr>
            <a:r>
              <a:rPr lang="en-US" dirty="0"/>
              <a:t>In order to deal with this, I eliminated all but 4 variables.</a:t>
            </a:r>
          </a:p>
          <a:p>
            <a:pPr marL="628650" lvl="1" indent="-171450">
              <a:buFontTx/>
              <a:buChar char="-"/>
            </a:pPr>
            <a:r>
              <a:rPr lang="en-US" dirty="0"/>
              <a:t>I started by examining the title of each post, since this seemed where I might get the most information, from the least amount of content.</a:t>
            </a:r>
          </a:p>
        </p:txBody>
      </p:sp>
      <p:sp>
        <p:nvSpPr>
          <p:cNvPr id="4" name="Slide Number Placeholder 3"/>
          <p:cNvSpPr>
            <a:spLocks noGrp="1"/>
          </p:cNvSpPr>
          <p:nvPr>
            <p:ph type="sldNum" sz="quarter" idx="10"/>
          </p:nvPr>
        </p:nvSpPr>
        <p:spPr/>
        <p:txBody>
          <a:bodyPr/>
          <a:lstStyle/>
          <a:p>
            <a:fld id="{86AE69CD-6335-4D4A-8F48-17B29FBB3868}" type="slidenum">
              <a:rPr lang="en-US" smtClean="0"/>
              <a:t>6</a:t>
            </a:fld>
            <a:endParaRPr lang="en-US"/>
          </a:p>
        </p:txBody>
      </p:sp>
    </p:spTree>
    <p:extLst>
      <p:ext uri="{BB962C8B-B14F-4D97-AF65-F5344CB8AC3E}">
        <p14:creationId xmlns:p14="http://schemas.microsoft.com/office/powerpoint/2010/main" val="309347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ran a quick Logistic Regression model to see how just the title would do and it only earned a </a:t>
            </a:r>
            <a:r>
              <a:rPr lang="en-US" dirty="0" err="1"/>
              <a:t>cross_val_score</a:t>
            </a:r>
            <a:r>
              <a:rPr lang="en-US" dirty="0"/>
              <a:t> of 66%.</a:t>
            </a:r>
          </a:p>
          <a:p>
            <a:pPr marL="171450" indent="-171450">
              <a:buFontTx/>
              <a:buChar char="-"/>
            </a:pPr>
            <a:r>
              <a:rPr lang="en-US" dirty="0"/>
              <a:t>I looked into a some of the titles, and realized that some of them were likely too vague to give much information.</a:t>
            </a:r>
          </a:p>
          <a:p>
            <a:pPr marL="171450" indent="-171450">
              <a:buFontTx/>
              <a:buChar char="-"/>
            </a:pPr>
            <a:r>
              <a:rPr lang="en-US" dirty="0"/>
              <a:t>I need to include more text. The next best place being…the post itself.</a:t>
            </a:r>
          </a:p>
        </p:txBody>
      </p:sp>
      <p:sp>
        <p:nvSpPr>
          <p:cNvPr id="4" name="Slide Number Placeholder 3"/>
          <p:cNvSpPr>
            <a:spLocks noGrp="1"/>
          </p:cNvSpPr>
          <p:nvPr>
            <p:ph type="sldNum" sz="quarter" idx="10"/>
          </p:nvPr>
        </p:nvSpPr>
        <p:spPr/>
        <p:txBody>
          <a:bodyPr/>
          <a:lstStyle/>
          <a:p>
            <a:fld id="{86AE69CD-6335-4D4A-8F48-17B29FBB3868}" type="slidenum">
              <a:rPr lang="en-US" smtClean="0"/>
              <a:t>7</a:t>
            </a:fld>
            <a:endParaRPr lang="en-US"/>
          </a:p>
        </p:txBody>
      </p:sp>
    </p:spTree>
    <p:extLst>
      <p:ext uri="{BB962C8B-B14F-4D97-AF65-F5344CB8AC3E}">
        <p14:creationId xmlns:p14="http://schemas.microsoft.com/office/powerpoint/2010/main" val="14043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started to explore the unique types of posts and I learned that there were also a lot of </a:t>
            </a:r>
            <a:r>
              <a:rPr lang="en-US" dirty="0" err="1"/>
              <a:t>NaN</a:t>
            </a:r>
            <a:r>
              <a:rPr lang="en-US" dirty="0"/>
              <a:t> values here, mostly due to pictures. I filled these with the phrase picture because it didn’t seem helpful to remove ½ my data set just because the post was blank.</a:t>
            </a:r>
          </a:p>
          <a:p>
            <a:pPr marL="171450" indent="-171450">
              <a:buFontTx/>
              <a:buChar char="-"/>
            </a:pPr>
            <a:r>
              <a:rPr lang="en-US" dirty="0"/>
              <a:t>Additionally, there was a large chunk of posts that had been deleted or removed, however, they still had other features that were showing up.</a:t>
            </a:r>
          </a:p>
          <a:p>
            <a:pPr marL="171450" indent="-171450">
              <a:buFontTx/>
              <a:buChar char="-"/>
            </a:pPr>
            <a:r>
              <a:rPr lang="en-US" dirty="0"/>
              <a:t>This led me to add 2 more components that contained relevant location based information.</a:t>
            </a:r>
          </a:p>
        </p:txBody>
      </p:sp>
      <p:sp>
        <p:nvSpPr>
          <p:cNvPr id="4" name="Slide Number Placeholder 3"/>
          <p:cNvSpPr>
            <a:spLocks noGrp="1"/>
          </p:cNvSpPr>
          <p:nvPr>
            <p:ph type="sldNum" sz="quarter" idx="10"/>
          </p:nvPr>
        </p:nvSpPr>
        <p:spPr/>
        <p:txBody>
          <a:bodyPr/>
          <a:lstStyle/>
          <a:p>
            <a:fld id="{86AE69CD-6335-4D4A-8F48-17B29FBB3868}" type="slidenum">
              <a:rPr lang="en-US" smtClean="0"/>
              <a:t>8</a:t>
            </a:fld>
            <a:endParaRPr lang="en-US"/>
          </a:p>
        </p:txBody>
      </p:sp>
    </p:spTree>
    <p:extLst>
      <p:ext uri="{BB962C8B-B14F-4D97-AF65-F5344CB8AC3E}">
        <p14:creationId xmlns:p14="http://schemas.microsoft.com/office/powerpoint/2010/main" val="250278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first was the author’s flair, I noticed this when I was reading the post that some user’s had locations next to their name. This is the “author flair text”.</a:t>
            </a:r>
          </a:p>
          <a:p>
            <a:r>
              <a:rPr lang="en-US" dirty="0"/>
              <a:t>- While not many posts utilize this, the 10,000 or so posts that had them seemed valuable enough to add.</a:t>
            </a:r>
          </a:p>
        </p:txBody>
      </p:sp>
      <p:sp>
        <p:nvSpPr>
          <p:cNvPr id="4" name="Slide Number Placeholder 3"/>
          <p:cNvSpPr>
            <a:spLocks noGrp="1"/>
          </p:cNvSpPr>
          <p:nvPr>
            <p:ph type="sldNum" sz="quarter" idx="10"/>
          </p:nvPr>
        </p:nvSpPr>
        <p:spPr/>
        <p:txBody>
          <a:bodyPr/>
          <a:lstStyle/>
          <a:p>
            <a:fld id="{86AE69CD-6335-4D4A-8F48-17B29FBB3868}" type="slidenum">
              <a:rPr lang="en-US" smtClean="0"/>
              <a:t>9</a:t>
            </a:fld>
            <a:endParaRPr lang="en-US"/>
          </a:p>
        </p:txBody>
      </p:sp>
    </p:spTree>
    <p:extLst>
      <p:ext uri="{BB962C8B-B14F-4D97-AF65-F5344CB8AC3E}">
        <p14:creationId xmlns:p14="http://schemas.microsoft.com/office/powerpoint/2010/main" val="3923464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A515196-B2CB-864B-8A92-62C425680468}" type="datetime1">
              <a:rPr lang="en-US" smtClean="0"/>
              <a:t>9/10/18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FC44C03-1193-2443-A4AE-B1D7D02B059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21504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E4105-9875-8E42-AEE6-C0D50F28A0C1}" type="datetime1">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402037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562EE2-E9C9-D54F-8B97-C2AAE0DC0376}" type="datetime1">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3655452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7D1D0-0EAB-174D-8577-D7B370FF983A}" type="datetime1">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239703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9CBAECE-4563-9D44-9717-5F8CB147DACB}" type="datetime1">
              <a:rPr lang="en-US" smtClean="0"/>
              <a:t>9/10/18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FC44C03-1193-2443-A4AE-B1D7D02B059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43001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814A8-B04C-F74E-92A8-838B6B51C05A}" type="datetime1">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3510358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31E069-12FF-6F40-A2CC-C2757C913490}" type="datetime1">
              <a:rPr lang="en-US" smtClean="0"/>
              <a:t>9/10/18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422474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9EB771-B870-D748-B6AE-B2F080FE64C0}" type="datetime1">
              <a:rPr lang="en-US" smtClean="0"/>
              <a:t>9/10/18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284095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E92B3-EE35-254D-990A-5F5C3A0A42C2}" type="datetime1">
              <a:rPr lang="en-US" smtClean="0"/>
              <a:t>9/10/18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C44C03-1193-2443-A4AE-B1D7D02B0592}" type="slidenum">
              <a:rPr lang="en-US" smtClean="0"/>
              <a:t>‹#›</a:t>
            </a:fld>
            <a:endParaRPr lang="en-US"/>
          </a:p>
        </p:txBody>
      </p:sp>
    </p:spTree>
    <p:extLst>
      <p:ext uri="{BB962C8B-B14F-4D97-AF65-F5344CB8AC3E}">
        <p14:creationId xmlns:p14="http://schemas.microsoft.com/office/powerpoint/2010/main" val="105808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6A05350-290A-394A-A66F-86BE18F03004}" type="datetime1">
              <a:rPr lang="en-US" smtClean="0"/>
              <a:t>9/10/18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FC44C03-1193-2443-A4AE-B1D7D02B059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9595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57B11E-225A-EB45-BB53-75C1E55DE5E2}" type="datetime1">
              <a:rPr lang="en-US" smtClean="0"/>
              <a:t>9/10/18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FC44C03-1193-2443-A4AE-B1D7D02B059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269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6220AA-7928-2440-BC16-9C511FF8795A}" type="datetime1">
              <a:rPr lang="en-US" smtClean="0"/>
              <a:t>9/10/18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FC44C03-1193-2443-A4AE-B1D7D02B059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81049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89000"/>
        </a:lnSpc>
        <a:spcBef>
          <a:spcPct val="0"/>
        </a:spcBef>
        <a:buNone/>
        <a:defRPr sz="5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32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32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4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72C2-928B-E446-AE9A-738DCB735EF1}"/>
              </a:ext>
            </a:extLst>
          </p:cNvPr>
          <p:cNvSpPr>
            <a:spLocks noGrp="1"/>
          </p:cNvSpPr>
          <p:nvPr>
            <p:ph type="ctrTitle"/>
          </p:nvPr>
        </p:nvSpPr>
        <p:spPr/>
        <p:txBody>
          <a:bodyPr/>
          <a:lstStyle/>
          <a:p>
            <a:r>
              <a:rPr lang="en-US" dirty="0"/>
              <a:t>Text based</a:t>
            </a:r>
            <a:br>
              <a:rPr lang="en-US" dirty="0"/>
            </a:br>
            <a:r>
              <a:rPr lang="en-US" dirty="0"/>
              <a:t>Geo-locating</a:t>
            </a:r>
          </a:p>
        </p:txBody>
      </p:sp>
      <p:sp>
        <p:nvSpPr>
          <p:cNvPr id="3" name="Subtitle 2">
            <a:extLst>
              <a:ext uri="{FF2B5EF4-FFF2-40B4-BE49-F238E27FC236}">
                <a16:creationId xmlns:a16="http://schemas.microsoft.com/office/drawing/2014/main" id="{865BCA36-9198-8844-AE55-2DEB9D2AC691}"/>
              </a:ext>
            </a:extLst>
          </p:cNvPr>
          <p:cNvSpPr>
            <a:spLocks noGrp="1"/>
          </p:cNvSpPr>
          <p:nvPr>
            <p:ph type="subTitle" idx="1"/>
          </p:nvPr>
        </p:nvSpPr>
        <p:spPr/>
        <p:txBody>
          <a:bodyPr/>
          <a:lstStyle/>
          <a:p>
            <a:r>
              <a:rPr lang="en-US" dirty="0"/>
              <a:t>Jordan Nelson, Data Scientist</a:t>
            </a:r>
          </a:p>
          <a:p>
            <a:endParaRPr lang="en-US" dirty="0"/>
          </a:p>
        </p:txBody>
      </p:sp>
    </p:spTree>
    <p:extLst>
      <p:ext uri="{BB962C8B-B14F-4D97-AF65-F5344CB8AC3E}">
        <p14:creationId xmlns:p14="http://schemas.microsoft.com/office/powerpoint/2010/main" val="1833078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3FA5-D77F-3942-B24C-3B13669858FE}"/>
              </a:ext>
            </a:extLst>
          </p:cNvPr>
          <p:cNvSpPr>
            <a:spLocks noGrp="1"/>
          </p:cNvSpPr>
          <p:nvPr>
            <p:ph type="title"/>
          </p:nvPr>
        </p:nvSpPr>
        <p:spPr/>
        <p:txBody>
          <a:bodyPr/>
          <a:lstStyle/>
          <a:p>
            <a:r>
              <a:rPr lang="en-US" dirty="0"/>
              <a:t>Cleaning &amp; Exploring:</a:t>
            </a:r>
            <a:br>
              <a:rPr lang="en-US" dirty="0"/>
            </a:br>
            <a:r>
              <a:rPr lang="en-US" dirty="0"/>
              <a:t>author</a:t>
            </a:r>
          </a:p>
        </p:txBody>
      </p:sp>
      <p:pic>
        <p:nvPicPr>
          <p:cNvPr id="10" name="Content Placeholder 4">
            <a:extLst>
              <a:ext uri="{FF2B5EF4-FFF2-40B4-BE49-F238E27FC236}">
                <a16:creationId xmlns:a16="http://schemas.microsoft.com/office/drawing/2014/main" id="{E7517999-3EE2-9F48-A856-F70082F6B174}"/>
              </a:ext>
            </a:extLst>
          </p:cNvPr>
          <p:cNvPicPr>
            <a:picLocks noGrp="1" noChangeAspect="1"/>
          </p:cNvPicPr>
          <p:nvPr>
            <p:ph idx="1"/>
          </p:nvPr>
        </p:nvPicPr>
        <p:blipFill>
          <a:blip r:embed="rId3"/>
          <a:stretch>
            <a:fillRect/>
          </a:stretch>
        </p:blipFill>
        <p:spPr>
          <a:xfrm>
            <a:off x="4717638" y="2286000"/>
            <a:ext cx="2909123" cy="3581400"/>
          </a:xfrm>
          <a:prstGeom prst="rect">
            <a:avLst/>
          </a:prstGeom>
        </p:spPr>
      </p:pic>
      <p:sp>
        <p:nvSpPr>
          <p:cNvPr id="8" name="Rectangle 7">
            <a:extLst>
              <a:ext uri="{FF2B5EF4-FFF2-40B4-BE49-F238E27FC236}">
                <a16:creationId xmlns:a16="http://schemas.microsoft.com/office/drawing/2014/main" id="{F9CBEA84-4AEB-C346-9718-8276B1C0D2CE}"/>
              </a:ext>
            </a:extLst>
          </p:cNvPr>
          <p:cNvSpPr/>
          <p:nvPr/>
        </p:nvSpPr>
        <p:spPr>
          <a:xfrm>
            <a:off x="4717638" y="5181600"/>
            <a:ext cx="2909123" cy="685800"/>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EBC1A9-4595-754D-9C06-80ACB43BF620}"/>
              </a:ext>
            </a:extLst>
          </p:cNvPr>
          <p:cNvSpPr/>
          <p:nvPr/>
        </p:nvSpPr>
        <p:spPr>
          <a:xfrm>
            <a:off x="4717638" y="2286000"/>
            <a:ext cx="2909123" cy="228600"/>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1ADD38E2-2FAB-9E4D-8B6B-A5ED62823F31}"/>
              </a:ext>
            </a:extLst>
          </p:cNvPr>
          <p:cNvSpPr>
            <a:spLocks noGrp="1"/>
          </p:cNvSpPr>
          <p:nvPr>
            <p:ph type="sldNum" sz="quarter" idx="12"/>
          </p:nvPr>
        </p:nvSpPr>
        <p:spPr/>
        <p:txBody>
          <a:bodyPr/>
          <a:lstStyle/>
          <a:p>
            <a:fld id="{CFC44C03-1193-2443-A4AE-B1D7D02B0592}" type="slidenum">
              <a:rPr lang="en-US" smtClean="0"/>
              <a:t>10</a:t>
            </a:fld>
            <a:endParaRPr lang="en-US"/>
          </a:p>
        </p:txBody>
      </p:sp>
    </p:spTree>
    <p:extLst>
      <p:ext uri="{BB962C8B-B14F-4D97-AF65-F5344CB8AC3E}">
        <p14:creationId xmlns:p14="http://schemas.microsoft.com/office/powerpoint/2010/main" val="223814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08EA-B2A0-1F4A-A7C6-58CA2D493825}"/>
              </a:ext>
            </a:extLst>
          </p:cNvPr>
          <p:cNvSpPr>
            <a:spLocks noGrp="1"/>
          </p:cNvSpPr>
          <p:nvPr>
            <p:ph type="title"/>
          </p:nvPr>
        </p:nvSpPr>
        <p:spPr/>
        <p:txBody>
          <a:bodyPr/>
          <a:lstStyle/>
          <a:p>
            <a:r>
              <a:rPr lang="en-US" dirty="0"/>
              <a:t>Cleaning &amp; Exploring:</a:t>
            </a:r>
            <a:br>
              <a:rPr lang="en-US" dirty="0"/>
            </a:br>
            <a:r>
              <a:rPr lang="en-US" dirty="0"/>
              <a:t>combined text column</a:t>
            </a:r>
          </a:p>
        </p:txBody>
      </p:sp>
      <p:pic>
        <p:nvPicPr>
          <p:cNvPr id="4" name="Content Placeholder 3">
            <a:extLst>
              <a:ext uri="{FF2B5EF4-FFF2-40B4-BE49-F238E27FC236}">
                <a16:creationId xmlns:a16="http://schemas.microsoft.com/office/drawing/2014/main" id="{98921748-7B35-7945-B0B8-1E3E27D98519}"/>
              </a:ext>
            </a:extLst>
          </p:cNvPr>
          <p:cNvPicPr>
            <a:picLocks noGrp="1" noChangeAspect="1"/>
          </p:cNvPicPr>
          <p:nvPr>
            <p:ph idx="1"/>
          </p:nvPr>
        </p:nvPicPr>
        <p:blipFill>
          <a:blip r:embed="rId3"/>
          <a:stretch>
            <a:fillRect/>
          </a:stretch>
        </p:blipFill>
        <p:spPr>
          <a:xfrm>
            <a:off x="1371600" y="2171700"/>
            <a:ext cx="9601200" cy="2894834"/>
          </a:xfrm>
          <a:prstGeom prst="rect">
            <a:avLst/>
          </a:prstGeom>
        </p:spPr>
      </p:pic>
      <p:sp>
        <p:nvSpPr>
          <p:cNvPr id="6" name="Rectangle 5">
            <a:extLst>
              <a:ext uri="{FF2B5EF4-FFF2-40B4-BE49-F238E27FC236}">
                <a16:creationId xmlns:a16="http://schemas.microsoft.com/office/drawing/2014/main" id="{B7FEF73C-37F2-2843-B566-F4065CEC056B}"/>
              </a:ext>
            </a:extLst>
          </p:cNvPr>
          <p:cNvSpPr/>
          <p:nvPr/>
        </p:nvSpPr>
        <p:spPr>
          <a:xfrm>
            <a:off x="6172200" y="2471057"/>
            <a:ext cx="2242457" cy="838200"/>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C71B02-F080-EC4B-A99B-BB584D497A0F}"/>
              </a:ext>
            </a:extLst>
          </p:cNvPr>
          <p:cNvSpPr/>
          <p:nvPr/>
        </p:nvSpPr>
        <p:spPr>
          <a:xfrm>
            <a:off x="3352800" y="4619625"/>
            <a:ext cx="815068" cy="370709"/>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7B75DA6-7476-D547-B4A7-0477ACF9B719}"/>
              </a:ext>
            </a:extLst>
          </p:cNvPr>
          <p:cNvSpPr>
            <a:spLocks noGrp="1"/>
          </p:cNvSpPr>
          <p:nvPr>
            <p:ph type="sldNum" sz="quarter" idx="12"/>
          </p:nvPr>
        </p:nvSpPr>
        <p:spPr/>
        <p:txBody>
          <a:bodyPr/>
          <a:lstStyle/>
          <a:p>
            <a:fld id="{CFC44C03-1193-2443-A4AE-B1D7D02B0592}" type="slidenum">
              <a:rPr lang="en-US" smtClean="0"/>
              <a:t>11</a:t>
            </a:fld>
            <a:endParaRPr lang="en-US"/>
          </a:p>
        </p:txBody>
      </p:sp>
      <p:sp>
        <p:nvSpPr>
          <p:cNvPr id="9" name="Rectangle 8">
            <a:extLst>
              <a:ext uri="{FF2B5EF4-FFF2-40B4-BE49-F238E27FC236}">
                <a16:creationId xmlns:a16="http://schemas.microsoft.com/office/drawing/2014/main" id="{6B77249C-034D-4844-B7D0-E71775BFF494}"/>
              </a:ext>
            </a:extLst>
          </p:cNvPr>
          <p:cNvSpPr/>
          <p:nvPr/>
        </p:nvSpPr>
        <p:spPr>
          <a:xfrm>
            <a:off x="7572375" y="3608614"/>
            <a:ext cx="295275" cy="163286"/>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6142FC6-4607-7C4D-B213-ABEA6EE1E96A}"/>
              </a:ext>
            </a:extLst>
          </p:cNvPr>
          <p:cNvSpPr/>
          <p:nvPr/>
        </p:nvSpPr>
        <p:spPr>
          <a:xfrm>
            <a:off x="6562725" y="4106251"/>
            <a:ext cx="438150" cy="208573"/>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87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ECC9-D294-B049-809A-732E9D3B4616}"/>
              </a:ext>
            </a:extLst>
          </p:cNvPr>
          <p:cNvSpPr>
            <a:spLocks noGrp="1"/>
          </p:cNvSpPr>
          <p:nvPr>
            <p:ph type="title"/>
          </p:nvPr>
        </p:nvSpPr>
        <p:spPr/>
        <p:txBody>
          <a:bodyPr/>
          <a:lstStyle/>
          <a:p>
            <a:r>
              <a:rPr lang="en-US" dirty="0"/>
              <a:t>Cleaning &amp; Exploring</a:t>
            </a:r>
          </a:p>
        </p:txBody>
      </p:sp>
      <p:sp>
        <p:nvSpPr>
          <p:cNvPr id="3" name="Content Placeholder 2">
            <a:extLst>
              <a:ext uri="{FF2B5EF4-FFF2-40B4-BE49-F238E27FC236}">
                <a16:creationId xmlns:a16="http://schemas.microsoft.com/office/drawing/2014/main" id="{C54FDF4F-36E3-6E48-B73D-6CF0E790B6D7}"/>
              </a:ext>
            </a:extLst>
          </p:cNvPr>
          <p:cNvSpPr>
            <a:spLocks noGrp="1"/>
          </p:cNvSpPr>
          <p:nvPr>
            <p:ph idx="1"/>
          </p:nvPr>
        </p:nvSpPr>
        <p:spPr/>
        <p:txBody>
          <a:bodyPr>
            <a:normAutofit fontScale="92500" lnSpcReduction="20000"/>
          </a:bodyPr>
          <a:lstStyle/>
          <a:p>
            <a:r>
              <a:rPr lang="en-US" dirty="0"/>
              <a:t>Count Vectorizer vs. TFIDF Vectorizer</a:t>
            </a:r>
          </a:p>
          <a:p>
            <a:r>
              <a:rPr lang="en-US" dirty="0"/>
              <a:t>Parameters:</a:t>
            </a:r>
          </a:p>
          <a:p>
            <a:pPr lvl="1"/>
            <a:r>
              <a:rPr lang="en-US" dirty="0"/>
              <a:t>words</a:t>
            </a:r>
          </a:p>
          <a:p>
            <a:pPr lvl="1"/>
            <a:r>
              <a:rPr lang="en-US" dirty="0"/>
              <a:t>n-grams 1-6</a:t>
            </a:r>
          </a:p>
          <a:p>
            <a:pPr lvl="1"/>
            <a:r>
              <a:rPr lang="en-US" dirty="0" err="1"/>
              <a:t>english</a:t>
            </a:r>
            <a:r>
              <a:rPr lang="en-US" dirty="0"/>
              <a:t> stop words</a:t>
            </a:r>
          </a:p>
          <a:p>
            <a:pPr lvl="1"/>
            <a:r>
              <a:rPr lang="en-US" dirty="0"/>
              <a:t>minimum threshold .0008, .08%</a:t>
            </a:r>
          </a:p>
          <a:p>
            <a:pPr lvl="1"/>
            <a:r>
              <a:rPr lang="en-US" dirty="0"/>
              <a:t>normalized l1</a:t>
            </a:r>
          </a:p>
          <a:p>
            <a:r>
              <a:rPr lang="en-US" dirty="0"/>
              <a:t>1 x 4,747 sparse matrix</a:t>
            </a:r>
          </a:p>
        </p:txBody>
      </p:sp>
      <p:sp>
        <p:nvSpPr>
          <p:cNvPr id="4" name="Slide Number Placeholder 3">
            <a:extLst>
              <a:ext uri="{FF2B5EF4-FFF2-40B4-BE49-F238E27FC236}">
                <a16:creationId xmlns:a16="http://schemas.microsoft.com/office/drawing/2014/main" id="{DBBD82B8-8B16-9147-93A4-5EF8C0FE7C04}"/>
              </a:ext>
            </a:extLst>
          </p:cNvPr>
          <p:cNvSpPr>
            <a:spLocks noGrp="1"/>
          </p:cNvSpPr>
          <p:nvPr>
            <p:ph type="sldNum" sz="quarter" idx="12"/>
          </p:nvPr>
        </p:nvSpPr>
        <p:spPr/>
        <p:txBody>
          <a:bodyPr/>
          <a:lstStyle/>
          <a:p>
            <a:fld id="{CFC44C03-1193-2443-A4AE-B1D7D02B0592}" type="slidenum">
              <a:rPr lang="en-US" smtClean="0"/>
              <a:t>12</a:t>
            </a:fld>
            <a:endParaRPr lang="en-US"/>
          </a:p>
        </p:txBody>
      </p:sp>
    </p:spTree>
    <p:extLst>
      <p:ext uri="{BB962C8B-B14F-4D97-AF65-F5344CB8AC3E}">
        <p14:creationId xmlns:p14="http://schemas.microsoft.com/office/powerpoint/2010/main" val="1809858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42A6-D7CD-6046-AAE6-000F8C0727F3}"/>
              </a:ext>
            </a:extLst>
          </p:cNvPr>
          <p:cNvSpPr>
            <a:spLocks noGrp="1"/>
          </p:cNvSpPr>
          <p:nvPr>
            <p:ph type="title"/>
          </p:nvPr>
        </p:nvSpPr>
        <p:spPr/>
        <p:txBody>
          <a:bodyPr/>
          <a:lstStyle/>
          <a:p>
            <a:r>
              <a:rPr lang="en-US" dirty="0"/>
              <a:t>Model Selection</a:t>
            </a:r>
          </a:p>
        </p:txBody>
      </p:sp>
      <p:graphicFrame>
        <p:nvGraphicFramePr>
          <p:cNvPr id="5" name="Content Placeholder 4">
            <a:extLst>
              <a:ext uri="{FF2B5EF4-FFF2-40B4-BE49-F238E27FC236}">
                <a16:creationId xmlns:a16="http://schemas.microsoft.com/office/drawing/2014/main" id="{0B05403B-794C-4147-A98E-473AA5EDBD29}"/>
              </a:ext>
            </a:extLst>
          </p:cNvPr>
          <p:cNvGraphicFramePr>
            <a:graphicFrameLocks noGrp="1"/>
          </p:cNvGraphicFramePr>
          <p:nvPr>
            <p:ph idx="1"/>
            <p:extLst>
              <p:ext uri="{D42A27DB-BD31-4B8C-83A1-F6EECF244321}">
                <p14:modId xmlns:p14="http://schemas.microsoft.com/office/powerpoint/2010/main" val="356554693"/>
              </p:ext>
            </p:extLst>
          </p:nvPr>
        </p:nvGraphicFramePr>
        <p:xfrm>
          <a:off x="3690256" y="2286000"/>
          <a:ext cx="4865916" cy="4079240"/>
        </p:xfrm>
        <a:graphic>
          <a:graphicData uri="http://schemas.openxmlformats.org/drawingml/2006/table">
            <a:tbl>
              <a:tblPr firstRow="1" bandRow="1">
                <a:tableStyleId>{3B4B98B0-60AC-42C2-AFA5-B58CD77FA1E5}</a:tableStyleId>
              </a:tblPr>
              <a:tblGrid>
                <a:gridCol w="2432958">
                  <a:extLst>
                    <a:ext uri="{9D8B030D-6E8A-4147-A177-3AD203B41FA5}">
                      <a16:colId xmlns:a16="http://schemas.microsoft.com/office/drawing/2014/main" val="937694677"/>
                    </a:ext>
                  </a:extLst>
                </a:gridCol>
                <a:gridCol w="2432958">
                  <a:extLst>
                    <a:ext uri="{9D8B030D-6E8A-4147-A177-3AD203B41FA5}">
                      <a16:colId xmlns:a16="http://schemas.microsoft.com/office/drawing/2014/main" val="1059231984"/>
                    </a:ext>
                  </a:extLst>
                </a:gridCol>
              </a:tblGrid>
              <a:tr h="370840">
                <a:tc>
                  <a:txBody>
                    <a:bodyPr/>
                    <a:lstStyle/>
                    <a:p>
                      <a:pPr algn="r"/>
                      <a:r>
                        <a:rPr lang="en-US" dirty="0"/>
                        <a:t>Model</a:t>
                      </a:r>
                      <a:endParaRPr lang="en-US" b="1" dirty="0"/>
                    </a:p>
                  </a:txBody>
                  <a:tcPr/>
                </a:tc>
                <a:tc>
                  <a:txBody>
                    <a:bodyPr/>
                    <a:lstStyle/>
                    <a:p>
                      <a:r>
                        <a:rPr lang="en-US" dirty="0"/>
                        <a:t>Cross Val Score</a:t>
                      </a:r>
                      <a:endParaRPr lang="en-US" b="1" dirty="0"/>
                    </a:p>
                  </a:txBody>
                  <a:tcPr/>
                </a:tc>
                <a:extLst>
                  <a:ext uri="{0D108BD9-81ED-4DB2-BD59-A6C34878D82A}">
                    <a16:rowId xmlns:a16="http://schemas.microsoft.com/office/drawing/2014/main" val="818698129"/>
                  </a:ext>
                </a:extLst>
              </a:tr>
              <a:tr h="370840">
                <a:tc>
                  <a:txBody>
                    <a:bodyPr/>
                    <a:lstStyle/>
                    <a:p>
                      <a:pPr marL="0" marR="0" lvl="0" indent="0" algn="r"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lang="en-US" sz="1600" kern="1200" noProof="0" dirty="0"/>
                        <a:t>Logistic Regression</a:t>
                      </a:r>
                      <a:endParaRPr lang="en-US" sz="1600" kern="1200" noProof="0" dirty="0">
                        <a:solidFill>
                          <a:schemeClr val="dk1"/>
                        </a:solidFill>
                        <a:latin typeface="+mn-lt"/>
                        <a:ea typeface="+mn-ea"/>
                        <a:cs typeface="+mn-cs"/>
                      </a:endParaRPr>
                    </a:p>
                  </a:txBody>
                  <a:tcPr/>
                </a:tc>
                <a:tc>
                  <a:txBody>
                    <a:bodyPr/>
                    <a:lstStyle/>
                    <a:p>
                      <a:r>
                        <a:rPr lang="en-US" sz="1600" dirty="0"/>
                        <a:t>.866</a:t>
                      </a:r>
                    </a:p>
                  </a:txBody>
                  <a:tcPr/>
                </a:tc>
                <a:extLst>
                  <a:ext uri="{0D108BD9-81ED-4DB2-BD59-A6C34878D82A}">
                    <a16:rowId xmlns:a16="http://schemas.microsoft.com/office/drawing/2014/main" val="324724715"/>
                  </a:ext>
                </a:extLst>
              </a:tr>
              <a:tr h="370840">
                <a:tc>
                  <a:txBody>
                    <a:bodyPr/>
                    <a:lstStyle/>
                    <a:p>
                      <a:pPr marL="0" marR="0" lvl="0" indent="0" algn="r"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lang="en-US" sz="1600" kern="1200" noProof="0" dirty="0"/>
                        <a:t>K-Neighbors</a:t>
                      </a:r>
                      <a:endParaRPr lang="en-US" sz="1600" kern="1200" noProof="0" dirty="0">
                        <a:solidFill>
                          <a:schemeClr val="dk1"/>
                        </a:solidFill>
                        <a:latin typeface="+mn-lt"/>
                        <a:ea typeface="+mn-ea"/>
                        <a:cs typeface="+mn-cs"/>
                      </a:endParaRPr>
                    </a:p>
                  </a:txBody>
                  <a:tcPr/>
                </a:tc>
                <a:tc>
                  <a:txBody>
                    <a:bodyPr/>
                    <a:lstStyle/>
                    <a:p>
                      <a:r>
                        <a:rPr lang="en-US" sz="1600" dirty="0"/>
                        <a:t>🤯</a:t>
                      </a:r>
                    </a:p>
                  </a:txBody>
                  <a:tcPr/>
                </a:tc>
                <a:extLst>
                  <a:ext uri="{0D108BD9-81ED-4DB2-BD59-A6C34878D82A}">
                    <a16:rowId xmlns:a16="http://schemas.microsoft.com/office/drawing/2014/main" val="545363890"/>
                  </a:ext>
                </a:extLst>
              </a:tr>
              <a:tr h="370840">
                <a:tc>
                  <a:txBody>
                    <a:bodyPr/>
                    <a:lstStyle/>
                    <a:p>
                      <a:pPr marL="0" marR="0" lvl="0" indent="0" algn="r"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lang="en-US" sz="1600" kern="1200" noProof="0" dirty="0"/>
                        <a:t>Naïve Bayes</a:t>
                      </a:r>
                      <a:endParaRPr lang="en-US" sz="1600" kern="1200" noProof="0" dirty="0">
                        <a:solidFill>
                          <a:schemeClr val="dk1"/>
                        </a:solidFill>
                        <a:latin typeface="+mn-lt"/>
                        <a:ea typeface="+mn-ea"/>
                        <a:cs typeface="+mn-cs"/>
                      </a:endParaRPr>
                    </a:p>
                  </a:txBody>
                  <a:tcPr/>
                </a:tc>
                <a:tc>
                  <a:txBody>
                    <a:bodyPr/>
                    <a:lstStyle/>
                    <a:p>
                      <a:r>
                        <a:rPr lang="en-US" sz="1600" dirty="0"/>
                        <a:t>.880</a:t>
                      </a:r>
                    </a:p>
                  </a:txBody>
                  <a:tcPr/>
                </a:tc>
                <a:extLst>
                  <a:ext uri="{0D108BD9-81ED-4DB2-BD59-A6C34878D82A}">
                    <a16:rowId xmlns:a16="http://schemas.microsoft.com/office/drawing/2014/main" val="1099230706"/>
                  </a:ext>
                </a:extLst>
              </a:tr>
              <a:tr h="370840">
                <a:tc>
                  <a:txBody>
                    <a:bodyPr/>
                    <a:lstStyle/>
                    <a:p>
                      <a:pPr marL="0" marR="0" lvl="0" indent="0" algn="r"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lang="en-US" sz="1600" kern="1200" noProof="0" dirty="0"/>
                        <a:t>Decision Tree</a:t>
                      </a:r>
                      <a:endParaRPr lang="en-US" sz="1600" kern="1200" noProof="0" dirty="0">
                        <a:solidFill>
                          <a:schemeClr val="dk1"/>
                        </a:solidFill>
                        <a:latin typeface="+mn-lt"/>
                        <a:ea typeface="+mn-ea"/>
                        <a:cs typeface="+mn-cs"/>
                      </a:endParaRPr>
                    </a:p>
                  </a:txBody>
                  <a:tcPr/>
                </a:tc>
                <a:tc>
                  <a:txBody>
                    <a:bodyPr/>
                    <a:lstStyle/>
                    <a:p>
                      <a:r>
                        <a:rPr lang="en-US" sz="1600" dirty="0"/>
                        <a:t>.837</a:t>
                      </a:r>
                    </a:p>
                  </a:txBody>
                  <a:tcPr/>
                </a:tc>
                <a:extLst>
                  <a:ext uri="{0D108BD9-81ED-4DB2-BD59-A6C34878D82A}">
                    <a16:rowId xmlns:a16="http://schemas.microsoft.com/office/drawing/2014/main" val="1814623808"/>
                  </a:ext>
                </a:extLst>
              </a:tr>
              <a:tr h="370840">
                <a:tc>
                  <a:txBody>
                    <a:bodyPr/>
                    <a:lstStyle/>
                    <a:p>
                      <a:pPr marL="0" marR="0" lvl="0" indent="0" algn="r" defTabSz="914400" rtl="0" eaLnBrk="1" fontAlgn="auto" latinLnBrk="0" hangingPunct="1">
                        <a:lnSpc>
                          <a:spcPct val="94000"/>
                        </a:lnSpc>
                        <a:spcBef>
                          <a:spcPts val="1000"/>
                        </a:spcBef>
                        <a:spcAft>
                          <a:spcPts val="200"/>
                        </a:spcAft>
                        <a:buClrTx/>
                        <a:buSzTx/>
                        <a:buFont typeface="Franklin Gothic Book" panose="020B0503020102020204" pitchFamily="34" charset="0"/>
                        <a:buNone/>
                        <a:tabLst/>
                        <a:defRPr/>
                      </a:pPr>
                      <a:r>
                        <a:rPr lang="en-US" sz="1600" dirty="0"/>
                        <a:t>Extra Trees</a:t>
                      </a:r>
                    </a:p>
                  </a:txBody>
                  <a:tcPr/>
                </a:tc>
                <a:tc>
                  <a:txBody>
                    <a:bodyPr/>
                    <a:lstStyle/>
                    <a:p>
                      <a:r>
                        <a:rPr lang="en-US" sz="1600" dirty="0"/>
                        <a:t>.817</a:t>
                      </a:r>
                    </a:p>
                  </a:txBody>
                  <a:tcPr/>
                </a:tc>
                <a:extLst>
                  <a:ext uri="{0D108BD9-81ED-4DB2-BD59-A6C34878D82A}">
                    <a16:rowId xmlns:a16="http://schemas.microsoft.com/office/drawing/2014/main" val="979167785"/>
                  </a:ext>
                </a:extLst>
              </a:tr>
              <a:tr h="370840">
                <a:tc>
                  <a:txBody>
                    <a:bodyPr/>
                    <a:lstStyle/>
                    <a:p>
                      <a:pPr algn="r"/>
                      <a:r>
                        <a:rPr lang="en-US" sz="1600" dirty="0"/>
                        <a:t>Bagging</a:t>
                      </a:r>
                    </a:p>
                  </a:txBody>
                  <a:tcPr/>
                </a:tc>
                <a:tc>
                  <a:txBody>
                    <a:bodyPr/>
                    <a:lstStyle/>
                    <a:p>
                      <a:r>
                        <a:rPr lang="en-US" sz="1600" dirty="0"/>
                        <a:t>.852</a:t>
                      </a:r>
                    </a:p>
                  </a:txBody>
                  <a:tcPr/>
                </a:tc>
                <a:extLst>
                  <a:ext uri="{0D108BD9-81ED-4DB2-BD59-A6C34878D82A}">
                    <a16:rowId xmlns:a16="http://schemas.microsoft.com/office/drawing/2014/main" val="185599722"/>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Random Forest</a:t>
                      </a:r>
                    </a:p>
                  </a:txBody>
                  <a:tcPr/>
                </a:tc>
                <a:tc>
                  <a:txBody>
                    <a:bodyPr/>
                    <a:lstStyle/>
                    <a:p>
                      <a:r>
                        <a:rPr lang="en-US" sz="1600" dirty="0"/>
                        <a:t>.857</a:t>
                      </a:r>
                    </a:p>
                  </a:txBody>
                  <a:tcPr/>
                </a:tc>
                <a:extLst>
                  <a:ext uri="{0D108BD9-81ED-4DB2-BD59-A6C34878D82A}">
                    <a16:rowId xmlns:a16="http://schemas.microsoft.com/office/drawing/2014/main" val="1929885143"/>
                  </a:ext>
                </a:extLst>
              </a:tr>
              <a:tr h="370840">
                <a:tc>
                  <a:txBody>
                    <a:bodyPr/>
                    <a:lstStyle/>
                    <a:p>
                      <a:pPr algn="r"/>
                      <a:r>
                        <a:rPr lang="en-US" sz="1600" dirty="0"/>
                        <a:t>Gradient Boost</a:t>
                      </a:r>
                    </a:p>
                  </a:txBody>
                  <a:tcPr/>
                </a:tc>
                <a:tc>
                  <a:txBody>
                    <a:bodyPr/>
                    <a:lstStyle/>
                    <a:p>
                      <a:r>
                        <a:rPr lang="en-US" sz="1600" dirty="0"/>
                        <a:t>.823</a:t>
                      </a:r>
                    </a:p>
                  </a:txBody>
                  <a:tcPr/>
                </a:tc>
                <a:extLst>
                  <a:ext uri="{0D108BD9-81ED-4DB2-BD59-A6C34878D82A}">
                    <a16:rowId xmlns:a16="http://schemas.microsoft.com/office/drawing/2014/main" val="1340936868"/>
                  </a:ext>
                </a:extLst>
              </a:tr>
              <a:tr h="370840">
                <a:tc>
                  <a:txBody>
                    <a:bodyPr/>
                    <a:lstStyle/>
                    <a:p>
                      <a:pPr algn="r"/>
                      <a:r>
                        <a:rPr lang="en-US" sz="1600" dirty="0"/>
                        <a:t>AdaBoost</a:t>
                      </a:r>
                    </a:p>
                  </a:txBody>
                  <a:tcPr/>
                </a:tc>
                <a:tc>
                  <a:txBody>
                    <a:bodyPr/>
                    <a:lstStyle/>
                    <a:p>
                      <a:r>
                        <a:rPr lang="en-US" sz="1600" dirty="0"/>
                        <a:t>.813</a:t>
                      </a:r>
                    </a:p>
                  </a:txBody>
                  <a:tcPr/>
                </a:tc>
                <a:extLst>
                  <a:ext uri="{0D108BD9-81ED-4DB2-BD59-A6C34878D82A}">
                    <a16:rowId xmlns:a16="http://schemas.microsoft.com/office/drawing/2014/main" val="1743045038"/>
                  </a:ext>
                </a:extLst>
              </a:tr>
              <a:tr h="370840">
                <a:tc>
                  <a:txBody>
                    <a:bodyPr/>
                    <a:lstStyle/>
                    <a:p>
                      <a:pPr algn="r"/>
                      <a:r>
                        <a:rPr lang="en-US" sz="1600" dirty="0"/>
                        <a:t>SVM</a:t>
                      </a:r>
                    </a:p>
                  </a:txBody>
                  <a:tcPr/>
                </a:tc>
                <a:tc>
                  <a:txBody>
                    <a:bodyPr/>
                    <a:lstStyle/>
                    <a:p>
                      <a:r>
                        <a:rPr lang="en-US" sz="1600" dirty="0"/>
                        <a:t>.510</a:t>
                      </a:r>
                    </a:p>
                  </a:txBody>
                  <a:tcPr/>
                </a:tc>
                <a:extLst>
                  <a:ext uri="{0D108BD9-81ED-4DB2-BD59-A6C34878D82A}">
                    <a16:rowId xmlns:a16="http://schemas.microsoft.com/office/drawing/2014/main" val="432762668"/>
                  </a:ext>
                </a:extLst>
              </a:tr>
            </a:tbl>
          </a:graphicData>
        </a:graphic>
      </p:graphicFrame>
      <p:sp>
        <p:nvSpPr>
          <p:cNvPr id="6" name="Rectangle 5">
            <a:extLst>
              <a:ext uri="{FF2B5EF4-FFF2-40B4-BE49-F238E27FC236}">
                <a16:creationId xmlns:a16="http://schemas.microsoft.com/office/drawing/2014/main" id="{5C953EAE-F40C-B644-A69C-2C7A37E414F6}"/>
              </a:ext>
            </a:extLst>
          </p:cNvPr>
          <p:cNvSpPr/>
          <p:nvPr/>
        </p:nvSpPr>
        <p:spPr>
          <a:xfrm>
            <a:off x="4114800" y="2634343"/>
            <a:ext cx="2601686" cy="402771"/>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893C22-87A1-E841-9B36-B7751F4A283B}"/>
              </a:ext>
            </a:extLst>
          </p:cNvPr>
          <p:cNvSpPr/>
          <p:nvPr/>
        </p:nvSpPr>
        <p:spPr>
          <a:xfrm>
            <a:off x="4114800" y="3385457"/>
            <a:ext cx="2601686" cy="402771"/>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CCDA63-DB50-3343-BD58-506BFD380CA6}"/>
              </a:ext>
            </a:extLst>
          </p:cNvPr>
          <p:cNvSpPr/>
          <p:nvPr/>
        </p:nvSpPr>
        <p:spPr>
          <a:xfrm>
            <a:off x="4114800" y="4864462"/>
            <a:ext cx="2601686" cy="402771"/>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221D885A-F887-D743-8556-22001771CCB8}"/>
              </a:ext>
            </a:extLst>
          </p:cNvPr>
          <p:cNvSpPr>
            <a:spLocks noGrp="1"/>
          </p:cNvSpPr>
          <p:nvPr>
            <p:ph type="sldNum" sz="quarter" idx="12"/>
          </p:nvPr>
        </p:nvSpPr>
        <p:spPr/>
        <p:txBody>
          <a:bodyPr/>
          <a:lstStyle/>
          <a:p>
            <a:fld id="{CFC44C03-1193-2443-A4AE-B1D7D02B0592}" type="slidenum">
              <a:rPr lang="en-US" smtClean="0"/>
              <a:t>13</a:t>
            </a:fld>
            <a:endParaRPr lang="en-US"/>
          </a:p>
        </p:txBody>
      </p:sp>
    </p:spTree>
    <p:extLst>
      <p:ext uri="{BB962C8B-B14F-4D97-AF65-F5344CB8AC3E}">
        <p14:creationId xmlns:p14="http://schemas.microsoft.com/office/powerpoint/2010/main" val="42208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0BD9-54FC-1244-A544-86EE63487A1B}"/>
              </a:ext>
            </a:extLst>
          </p:cNvPr>
          <p:cNvSpPr>
            <a:spLocks noGrp="1"/>
          </p:cNvSpPr>
          <p:nvPr>
            <p:ph type="title"/>
          </p:nvPr>
        </p:nvSpPr>
        <p:spPr/>
        <p:txBody>
          <a:bodyPr/>
          <a:lstStyle/>
          <a:p>
            <a:r>
              <a:rPr lang="en-US" dirty="0"/>
              <a:t>Model Selection:</a:t>
            </a:r>
            <a:br>
              <a:rPr lang="en-US" dirty="0"/>
            </a:br>
            <a:r>
              <a:rPr lang="en-US" dirty="0"/>
              <a:t>Tuning, Fit &amp; Testing</a:t>
            </a:r>
          </a:p>
        </p:txBody>
      </p:sp>
      <p:sp>
        <p:nvSpPr>
          <p:cNvPr id="3" name="Content Placeholder 2">
            <a:extLst>
              <a:ext uri="{FF2B5EF4-FFF2-40B4-BE49-F238E27FC236}">
                <a16:creationId xmlns:a16="http://schemas.microsoft.com/office/drawing/2014/main" id="{98F9FCCB-ABE4-0040-AE67-5016478C1BAC}"/>
              </a:ext>
            </a:extLst>
          </p:cNvPr>
          <p:cNvSpPr>
            <a:spLocks noGrp="1"/>
          </p:cNvSpPr>
          <p:nvPr>
            <p:ph idx="1"/>
          </p:nvPr>
        </p:nvSpPr>
        <p:spPr/>
        <p:txBody>
          <a:bodyPr/>
          <a:lstStyle/>
          <a:p>
            <a:r>
              <a:rPr lang="en-US" dirty="0"/>
              <a:t>Logistic Regression (.866)</a:t>
            </a:r>
          </a:p>
          <a:p>
            <a:pPr lvl="1"/>
            <a:r>
              <a:rPr lang="en-US" dirty="0">
                <a:sym typeface="Wingdings" pitchFamily="2" charset="2"/>
              </a:rPr>
              <a:t>L1 penalty aka Lasso (.874)</a:t>
            </a:r>
          </a:p>
          <a:p>
            <a:pPr lvl="1"/>
            <a:r>
              <a:rPr lang="en-US" dirty="0">
                <a:sym typeface="Wingdings" pitchFamily="2" charset="2"/>
              </a:rPr>
              <a:t>Test Score  .885</a:t>
            </a:r>
          </a:p>
          <a:p>
            <a:pPr marL="0" indent="0">
              <a:buNone/>
            </a:pPr>
            <a:endParaRPr lang="en-US" dirty="0">
              <a:sym typeface="Wingdings" pitchFamily="2" charset="2"/>
            </a:endParaRPr>
          </a:p>
          <a:p>
            <a:pPr marL="530352" lvl="1" indent="0">
              <a:buNone/>
            </a:pPr>
            <a:endParaRPr lang="en-US" dirty="0">
              <a:sym typeface="Wingdings" pitchFamily="2" charset="2"/>
            </a:endParaRPr>
          </a:p>
          <a:p>
            <a:pPr lvl="1"/>
            <a:endParaRPr lang="en-US" dirty="0"/>
          </a:p>
        </p:txBody>
      </p:sp>
      <p:sp>
        <p:nvSpPr>
          <p:cNvPr id="4" name="Slide Number Placeholder 3">
            <a:extLst>
              <a:ext uri="{FF2B5EF4-FFF2-40B4-BE49-F238E27FC236}">
                <a16:creationId xmlns:a16="http://schemas.microsoft.com/office/drawing/2014/main" id="{2D6E0EEB-CE46-B645-8C31-3A41214B6DF0}"/>
              </a:ext>
            </a:extLst>
          </p:cNvPr>
          <p:cNvSpPr>
            <a:spLocks noGrp="1"/>
          </p:cNvSpPr>
          <p:nvPr>
            <p:ph type="sldNum" sz="quarter" idx="12"/>
          </p:nvPr>
        </p:nvSpPr>
        <p:spPr/>
        <p:txBody>
          <a:bodyPr/>
          <a:lstStyle/>
          <a:p>
            <a:fld id="{CFC44C03-1193-2443-A4AE-B1D7D02B0592}" type="slidenum">
              <a:rPr lang="en-US" smtClean="0"/>
              <a:t>14</a:t>
            </a:fld>
            <a:endParaRPr lang="en-US"/>
          </a:p>
        </p:txBody>
      </p:sp>
    </p:spTree>
    <p:extLst>
      <p:ext uri="{BB962C8B-B14F-4D97-AF65-F5344CB8AC3E}">
        <p14:creationId xmlns:p14="http://schemas.microsoft.com/office/powerpoint/2010/main" val="43449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0BD9-54FC-1244-A544-86EE63487A1B}"/>
              </a:ext>
            </a:extLst>
          </p:cNvPr>
          <p:cNvSpPr>
            <a:spLocks noGrp="1"/>
          </p:cNvSpPr>
          <p:nvPr>
            <p:ph type="title"/>
          </p:nvPr>
        </p:nvSpPr>
        <p:spPr/>
        <p:txBody>
          <a:bodyPr/>
          <a:lstStyle/>
          <a:p>
            <a:r>
              <a:rPr lang="en-US" dirty="0"/>
              <a:t>Model Selection:</a:t>
            </a:r>
            <a:br>
              <a:rPr lang="en-US" dirty="0"/>
            </a:br>
            <a:r>
              <a:rPr lang="en-US" dirty="0"/>
              <a:t>Tuning, Fit &amp; Testing</a:t>
            </a:r>
          </a:p>
        </p:txBody>
      </p:sp>
      <p:sp>
        <p:nvSpPr>
          <p:cNvPr id="3" name="Content Placeholder 2">
            <a:extLst>
              <a:ext uri="{FF2B5EF4-FFF2-40B4-BE49-F238E27FC236}">
                <a16:creationId xmlns:a16="http://schemas.microsoft.com/office/drawing/2014/main" id="{98F9FCCB-ABE4-0040-AE67-5016478C1BAC}"/>
              </a:ext>
            </a:extLst>
          </p:cNvPr>
          <p:cNvSpPr>
            <a:spLocks noGrp="1"/>
          </p:cNvSpPr>
          <p:nvPr>
            <p:ph idx="1"/>
          </p:nvPr>
        </p:nvSpPr>
        <p:spPr/>
        <p:txBody>
          <a:bodyPr/>
          <a:lstStyle/>
          <a:p>
            <a:r>
              <a:rPr lang="en-US" dirty="0">
                <a:sym typeface="Wingdings" pitchFamily="2" charset="2"/>
              </a:rPr>
              <a:t>Naïve Bayes (.880)</a:t>
            </a:r>
          </a:p>
          <a:p>
            <a:pPr lvl="1"/>
            <a:r>
              <a:rPr lang="en-US" dirty="0">
                <a:sym typeface="Wingdings" pitchFamily="2" charset="2"/>
              </a:rPr>
              <a:t>No tuning</a:t>
            </a:r>
          </a:p>
          <a:p>
            <a:pPr lvl="1"/>
            <a:r>
              <a:rPr lang="en-US" dirty="0">
                <a:sym typeface="Wingdings" pitchFamily="2" charset="2"/>
              </a:rPr>
              <a:t>Test score  .885</a:t>
            </a:r>
          </a:p>
          <a:p>
            <a:pPr marL="0" indent="0">
              <a:buNone/>
            </a:pPr>
            <a:endParaRPr lang="en-US" dirty="0">
              <a:sym typeface="Wingdings" pitchFamily="2" charset="2"/>
            </a:endParaRPr>
          </a:p>
          <a:p>
            <a:pPr marL="530352" lvl="1" indent="0">
              <a:buNone/>
            </a:pPr>
            <a:endParaRPr lang="en-US" dirty="0">
              <a:sym typeface="Wingdings" pitchFamily="2" charset="2"/>
            </a:endParaRPr>
          </a:p>
          <a:p>
            <a:pPr lvl="1"/>
            <a:endParaRPr lang="en-US" dirty="0"/>
          </a:p>
        </p:txBody>
      </p:sp>
      <p:sp>
        <p:nvSpPr>
          <p:cNvPr id="4" name="Slide Number Placeholder 3">
            <a:extLst>
              <a:ext uri="{FF2B5EF4-FFF2-40B4-BE49-F238E27FC236}">
                <a16:creationId xmlns:a16="http://schemas.microsoft.com/office/drawing/2014/main" id="{2D279B41-703E-CD48-890D-E2F98315C26B}"/>
              </a:ext>
            </a:extLst>
          </p:cNvPr>
          <p:cNvSpPr>
            <a:spLocks noGrp="1"/>
          </p:cNvSpPr>
          <p:nvPr>
            <p:ph type="sldNum" sz="quarter" idx="12"/>
          </p:nvPr>
        </p:nvSpPr>
        <p:spPr/>
        <p:txBody>
          <a:bodyPr/>
          <a:lstStyle/>
          <a:p>
            <a:fld id="{CFC44C03-1193-2443-A4AE-B1D7D02B0592}" type="slidenum">
              <a:rPr lang="en-US" smtClean="0"/>
              <a:t>15</a:t>
            </a:fld>
            <a:endParaRPr lang="en-US"/>
          </a:p>
        </p:txBody>
      </p:sp>
    </p:spTree>
    <p:extLst>
      <p:ext uri="{BB962C8B-B14F-4D97-AF65-F5344CB8AC3E}">
        <p14:creationId xmlns:p14="http://schemas.microsoft.com/office/powerpoint/2010/main" val="356005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0BD9-54FC-1244-A544-86EE63487A1B}"/>
              </a:ext>
            </a:extLst>
          </p:cNvPr>
          <p:cNvSpPr>
            <a:spLocks noGrp="1"/>
          </p:cNvSpPr>
          <p:nvPr>
            <p:ph type="title"/>
          </p:nvPr>
        </p:nvSpPr>
        <p:spPr/>
        <p:txBody>
          <a:bodyPr/>
          <a:lstStyle/>
          <a:p>
            <a:r>
              <a:rPr lang="en-US" dirty="0"/>
              <a:t>Model Selection:</a:t>
            </a:r>
            <a:br>
              <a:rPr lang="en-US" dirty="0"/>
            </a:br>
            <a:r>
              <a:rPr lang="en-US" dirty="0"/>
              <a:t>Tuning, Fit &amp; Testing</a:t>
            </a:r>
          </a:p>
        </p:txBody>
      </p:sp>
      <p:sp>
        <p:nvSpPr>
          <p:cNvPr id="3" name="Content Placeholder 2">
            <a:extLst>
              <a:ext uri="{FF2B5EF4-FFF2-40B4-BE49-F238E27FC236}">
                <a16:creationId xmlns:a16="http://schemas.microsoft.com/office/drawing/2014/main" id="{98F9FCCB-ABE4-0040-AE67-5016478C1BAC}"/>
              </a:ext>
            </a:extLst>
          </p:cNvPr>
          <p:cNvSpPr>
            <a:spLocks noGrp="1"/>
          </p:cNvSpPr>
          <p:nvPr>
            <p:ph idx="1"/>
          </p:nvPr>
        </p:nvSpPr>
        <p:spPr/>
        <p:txBody>
          <a:bodyPr/>
          <a:lstStyle/>
          <a:p>
            <a:r>
              <a:rPr lang="en-US" dirty="0">
                <a:sym typeface="Wingdings" pitchFamily="2" charset="2"/>
              </a:rPr>
              <a:t>Random Forest  (.857)</a:t>
            </a:r>
          </a:p>
          <a:p>
            <a:pPr lvl="1"/>
            <a:r>
              <a:rPr lang="en-US" dirty="0" err="1">
                <a:sym typeface="Wingdings" pitchFamily="2" charset="2"/>
              </a:rPr>
              <a:t>n_estimators</a:t>
            </a:r>
            <a:r>
              <a:rPr lang="en-US" dirty="0">
                <a:sym typeface="Wingdings" pitchFamily="2" charset="2"/>
              </a:rPr>
              <a:t> from 10 to 50 (.872)</a:t>
            </a:r>
          </a:p>
          <a:p>
            <a:pPr lvl="1"/>
            <a:r>
              <a:rPr lang="en-US" dirty="0">
                <a:sym typeface="Wingdings" pitchFamily="2" charset="2"/>
              </a:rPr>
              <a:t>Test score  .880</a:t>
            </a:r>
          </a:p>
          <a:p>
            <a:pPr marL="0" indent="0">
              <a:buNone/>
            </a:pPr>
            <a:endParaRPr lang="en-US" dirty="0">
              <a:sym typeface="Wingdings" pitchFamily="2" charset="2"/>
            </a:endParaRPr>
          </a:p>
          <a:p>
            <a:pPr marL="530352" lvl="1" indent="0">
              <a:buNone/>
            </a:pPr>
            <a:endParaRPr lang="en-US" dirty="0">
              <a:sym typeface="Wingdings" pitchFamily="2" charset="2"/>
            </a:endParaRPr>
          </a:p>
          <a:p>
            <a:pPr lvl="1"/>
            <a:endParaRPr lang="en-US" dirty="0"/>
          </a:p>
        </p:txBody>
      </p:sp>
      <p:sp>
        <p:nvSpPr>
          <p:cNvPr id="4" name="Slide Number Placeholder 3">
            <a:extLst>
              <a:ext uri="{FF2B5EF4-FFF2-40B4-BE49-F238E27FC236}">
                <a16:creationId xmlns:a16="http://schemas.microsoft.com/office/drawing/2014/main" id="{F5656A1C-D942-AF43-BA8D-E11E3570863D}"/>
              </a:ext>
            </a:extLst>
          </p:cNvPr>
          <p:cNvSpPr>
            <a:spLocks noGrp="1"/>
          </p:cNvSpPr>
          <p:nvPr>
            <p:ph type="sldNum" sz="quarter" idx="12"/>
          </p:nvPr>
        </p:nvSpPr>
        <p:spPr/>
        <p:txBody>
          <a:bodyPr/>
          <a:lstStyle/>
          <a:p>
            <a:fld id="{CFC44C03-1193-2443-A4AE-B1D7D02B0592}" type="slidenum">
              <a:rPr lang="en-US" smtClean="0"/>
              <a:t>16</a:t>
            </a:fld>
            <a:endParaRPr lang="en-US"/>
          </a:p>
        </p:txBody>
      </p:sp>
    </p:spTree>
    <p:extLst>
      <p:ext uri="{BB962C8B-B14F-4D97-AF65-F5344CB8AC3E}">
        <p14:creationId xmlns:p14="http://schemas.microsoft.com/office/powerpoint/2010/main" val="2640009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6CE6-51BE-A84E-8CDE-95E04159F312}"/>
              </a:ext>
            </a:extLst>
          </p:cNvPr>
          <p:cNvSpPr>
            <a:spLocks noGrp="1"/>
          </p:cNvSpPr>
          <p:nvPr>
            <p:ph type="title"/>
          </p:nvPr>
        </p:nvSpPr>
        <p:spPr/>
        <p:txBody>
          <a:bodyPr/>
          <a:lstStyle/>
          <a:p>
            <a:r>
              <a:rPr lang="en-US" dirty="0"/>
              <a:t>Model Selection</a:t>
            </a:r>
            <a:br>
              <a:rPr lang="en-US" dirty="0"/>
            </a:br>
            <a:r>
              <a:rPr lang="en-US" dirty="0"/>
              <a:t>Which to choose?</a:t>
            </a:r>
          </a:p>
        </p:txBody>
      </p:sp>
      <p:sp>
        <p:nvSpPr>
          <p:cNvPr id="3" name="Content Placeholder 2">
            <a:extLst>
              <a:ext uri="{FF2B5EF4-FFF2-40B4-BE49-F238E27FC236}">
                <a16:creationId xmlns:a16="http://schemas.microsoft.com/office/drawing/2014/main" id="{4F9EF4FF-941F-3F4D-8F90-7948B218A8C4}"/>
              </a:ext>
            </a:extLst>
          </p:cNvPr>
          <p:cNvSpPr>
            <a:spLocks noGrp="1"/>
          </p:cNvSpPr>
          <p:nvPr>
            <p:ph idx="1"/>
          </p:nvPr>
        </p:nvSpPr>
        <p:spPr/>
        <p:txBody>
          <a:bodyPr/>
          <a:lstStyle/>
          <a:p>
            <a:r>
              <a:rPr lang="en-US" dirty="0"/>
              <a:t>Logistic Regression: </a:t>
            </a:r>
            <a:r>
              <a:rPr lang="en-US" dirty="0">
                <a:sym typeface="Wingdings" pitchFamily="2" charset="2"/>
              </a:rPr>
              <a:t>.885</a:t>
            </a:r>
          </a:p>
          <a:p>
            <a:r>
              <a:rPr lang="en-US" dirty="0">
                <a:sym typeface="Wingdings" pitchFamily="2" charset="2"/>
              </a:rPr>
              <a:t>Naïve Bayes: .885</a:t>
            </a:r>
          </a:p>
          <a:p>
            <a:r>
              <a:rPr lang="en-US" dirty="0">
                <a:sym typeface="Wingdings" pitchFamily="2" charset="2"/>
              </a:rPr>
              <a:t>Random Forest: .880</a:t>
            </a:r>
          </a:p>
          <a:p>
            <a:endParaRPr lang="en-US" dirty="0"/>
          </a:p>
          <a:p>
            <a:r>
              <a:rPr lang="en-US" dirty="0">
                <a:sym typeface="Wingdings" pitchFamily="2" charset="2"/>
              </a:rPr>
              <a:t>Voting Classifier: .893</a:t>
            </a:r>
          </a:p>
          <a:p>
            <a:pPr marL="0" indent="0">
              <a:buNone/>
            </a:pPr>
            <a:endParaRPr lang="en-US" dirty="0"/>
          </a:p>
        </p:txBody>
      </p:sp>
      <p:sp>
        <p:nvSpPr>
          <p:cNvPr id="5" name="Slide Number Placeholder 4">
            <a:extLst>
              <a:ext uri="{FF2B5EF4-FFF2-40B4-BE49-F238E27FC236}">
                <a16:creationId xmlns:a16="http://schemas.microsoft.com/office/drawing/2014/main" id="{81B96752-5E20-7A47-BE3D-801C3806D14B}"/>
              </a:ext>
            </a:extLst>
          </p:cNvPr>
          <p:cNvSpPr>
            <a:spLocks noGrp="1"/>
          </p:cNvSpPr>
          <p:nvPr>
            <p:ph type="sldNum" sz="quarter" idx="12"/>
          </p:nvPr>
        </p:nvSpPr>
        <p:spPr/>
        <p:txBody>
          <a:bodyPr/>
          <a:lstStyle/>
          <a:p>
            <a:fld id="{CFC44C03-1193-2443-A4AE-B1D7D02B0592}" type="slidenum">
              <a:rPr lang="en-US" smtClean="0"/>
              <a:t>17</a:t>
            </a:fld>
            <a:endParaRPr lang="en-US"/>
          </a:p>
        </p:txBody>
      </p:sp>
    </p:spTree>
    <p:extLst>
      <p:ext uri="{BB962C8B-B14F-4D97-AF65-F5344CB8AC3E}">
        <p14:creationId xmlns:p14="http://schemas.microsoft.com/office/powerpoint/2010/main" val="417794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3E02-F5B0-C74F-878F-BDB5B32D0D7D}"/>
              </a:ext>
            </a:extLst>
          </p:cNvPr>
          <p:cNvSpPr>
            <a:spLocks noGrp="1"/>
          </p:cNvSpPr>
          <p:nvPr>
            <p:ph type="title"/>
          </p:nvPr>
        </p:nvSpPr>
        <p:spPr/>
        <p:txBody>
          <a:bodyPr/>
          <a:lstStyle/>
          <a:p>
            <a:r>
              <a:rPr lang="en-US" dirty="0"/>
              <a:t>Model Evaluation:</a:t>
            </a:r>
            <a:br>
              <a:rPr lang="en-US" dirty="0"/>
            </a:br>
            <a:r>
              <a:rPr lang="en-US" dirty="0"/>
              <a:t>Pulling a New Sample</a:t>
            </a:r>
          </a:p>
        </p:txBody>
      </p:sp>
      <p:sp>
        <p:nvSpPr>
          <p:cNvPr id="3" name="Content Placeholder 2">
            <a:extLst>
              <a:ext uri="{FF2B5EF4-FFF2-40B4-BE49-F238E27FC236}">
                <a16:creationId xmlns:a16="http://schemas.microsoft.com/office/drawing/2014/main" id="{D79AB596-51DA-4E41-B1FB-F184B5B1BA4A}"/>
              </a:ext>
            </a:extLst>
          </p:cNvPr>
          <p:cNvSpPr>
            <a:spLocks noGrp="1"/>
          </p:cNvSpPr>
          <p:nvPr>
            <p:ph idx="1"/>
          </p:nvPr>
        </p:nvSpPr>
        <p:spPr/>
        <p:txBody>
          <a:bodyPr>
            <a:normAutofit fontScale="62500" lnSpcReduction="20000"/>
          </a:bodyPr>
          <a:lstStyle/>
          <a:p>
            <a:r>
              <a:rPr lang="en-US" dirty="0"/>
              <a:t>20 new posts from 9/9/2018</a:t>
            </a:r>
          </a:p>
          <a:p>
            <a:r>
              <a:rPr lang="en-US" dirty="0"/>
              <a:t>DC: 10/10</a:t>
            </a:r>
          </a:p>
          <a:p>
            <a:r>
              <a:rPr lang="en-US" dirty="0"/>
              <a:t>Chicago: 8/10</a:t>
            </a:r>
          </a:p>
          <a:p>
            <a:pPr lvl="1"/>
            <a:r>
              <a:rPr lang="en-US" dirty="0"/>
              <a:t>“</a:t>
            </a:r>
            <a:r>
              <a:rPr lang="en-US" dirty="0" err="1"/>
              <a:t>Rugged_Turtle</a:t>
            </a:r>
            <a:r>
              <a:rPr lang="en-US" dirty="0"/>
              <a:t> Odd question, anyone know what bar in the Old Town area has the best deals on vanilla vodka? picture </a:t>
            </a:r>
            <a:r>
              <a:rPr lang="en-US" dirty="0" err="1"/>
              <a:t>flairless</a:t>
            </a:r>
            <a:r>
              <a:rPr lang="en-US" dirty="0"/>
              <a:t>”</a:t>
            </a:r>
          </a:p>
          <a:p>
            <a:pPr lvl="1"/>
            <a:r>
              <a:rPr lang="en-US" dirty="0"/>
              <a:t>“</a:t>
            </a:r>
            <a:r>
              <a:rPr lang="en-US" dirty="0" err="1"/>
              <a:t>I_Never_Get_Gifts</a:t>
            </a:r>
            <a:r>
              <a:rPr lang="en-US" dirty="0"/>
              <a:t> I need help. I\'m really struggling right now. I have a job and everything I\'m not an unemployed mooch or a druggy or anything of that sort. I\'m a young adult. 21 years old. I really need help with making it through the week… I know this subreddit </a:t>
            </a:r>
            <a:r>
              <a:rPr lang="en-US" dirty="0" err="1"/>
              <a:t>isn</a:t>
            </a:r>
            <a:r>
              <a:rPr lang="en-US" dirty="0"/>
              <a:t>\'t like /r/</a:t>
            </a:r>
            <a:r>
              <a:rPr lang="en-US" dirty="0" err="1"/>
              <a:t>whinykidsbegformoney</a:t>
            </a:r>
            <a:r>
              <a:rPr lang="en-US" dirty="0"/>
              <a:t> but I\'m really hoping someone will help me. If not, I totally </a:t>
            </a:r>
            <a:r>
              <a:rPr lang="en-US" dirty="0" err="1"/>
              <a:t>underst</a:t>
            </a:r>
            <a:r>
              <a:rPr lang="en-US" dirty="0"/>
              <a:t> </a:t>
            </a:r>
            <a:r>
              <a:rPr lang="en-US" dirty="0" err="1"/>
              <a:t>flairless</a:t>
            </a:r>
            <a:r>
              <a:rPr lang="en-US" dirty="0"/>
              <a:t>” </a:t>
            </a:r>
            <a:r>
              <a:rPr lang="en-US" dirty="0">
                <a:sym typeface="Wingdings" pitchFamily="2" charset="2"/>
              </a:rPr>
              <a:t> [removed]</a:t>
            </a:r>
            <a:endParaRPr lang="en-US" dirty="0"/>
          </a:p>
          <a:p>
            <a:r>
              <a:rPr lang="en-US" dirty="0"/>
              <a:t>18/20 = 90%</a:t>
            </a:r>
          </a:p>
        </p:txBody>
      </p:sp>
      <p:sp>
        <p:nvSpPr>
          <p:cNvPr id="4" name="Slide Number Placeholder 3">
            <a:extLst>
              <a:ext uri="{FF2B5EF4-FFF2-40B4-BE49-F238E27FC236}">
                <a16:creationId xmlns:a16="http://schemas.microsoft.com/office/drawing/2014/main" id="{DB3C019A-6C77-0E4A-A106-EDA0311D3017}"/>
              </a:ext>
            </a:extLst>
          </p:cNvPr>
          <p:cNvSpPr>
            <a:spLocks noGrp="1"/>
          </p:cNvSpPr>
          <p:nvPr>
            <p:ph type="sldNum" sz="quarter" idx="12"/>
          </p:nvPr>
        </p:nvSpPr>
        <p:spPr/>
        <p:txBody>
          <a:bodyPr/>
          <a:lstStyle/>
          <a:p>
            <a:fld id="{CFC44C03-1193-2443-A4AE-B1D7D02B0592}" type="slidenum">
              <a:rPr lang="en-US" smtClean="0"/>
              <a:t>18</a:t>
            </a:fld>
            <a:endParaRPr lang="en-US"/>
          </a:p>
        </p:txBody>
      </p:sp>
    </p:spTree>
    <p:extLst>
      <p:ext uri="{BB962C8B-B14F-4D97-AF65-F5344CB8AC3E}">
        <p14:creationId xmlns:p14="http://schemas.microsoft.com/office/powerpoint/2010/main" val="383594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7D8E-1686-B64A-84D5-1904D965D17E}"/>
              </a:ext>
            </a:extLst>
          </p:cNvPr>
          <p:cNvSpPr>
            <a:spLocks noGrp="1"/>
          </p:cNvSpPr>
          <p:nvPr>
            <p:ph type="title"/>
          </p:nvPr>
        </p:nvSpPr>
        <p:spPr/>
        <p:txBody>
          <a:bodyPr/>
          <a:lstStyle/>
          <a:p>
            <a:r>
              <a:rPr lang="en-US" dirty="0"/>
              <a:t>Project Next Steps</a:t>
            </a:r>
          </a:p>
        </p:txBody>
      </p:sp>
      <p:sp>
        <p:nvSpPr>
          <p:cNvPr id="3" name="Text Placeholder 2">
            <a:extLst>
              <a:ext uri="{FF2B5EF4-FFF2-40B4-BE49-F238E27FC236}">
                <a16:creationId xmlns:a16="http://schemas.microsoft.com/office/drawing/2014/main" id="{7778FD41-D5A4-CA46-81DD-429AB1BDCE1A}"/>
              </a:ext>
            </a:extLst>
          </p:cNvPr>
          <p:cNvSpPr>
            <a:spLocks noGrp="1"/>
          </p:cNvSpPr>
          <p:nvPr>
            <p:ph type="body" idx="1"/>
          </p:nvPr>
        </p:nvSpPr>
        <p:spPr>
          <a:xfrm>
            <a:off x="1371600" y="1828800"/>
            <a:ext cx="4443984" cy="890389"/>
          </a:xfrm>
        </p:spPr>
        <p:txBody>
          <a:bodyPr/>
          <a:lstStyle/>
          <a:p>
            <a:r>
              <a:rPr lang="en-US" dirty="0"/>
              <a:t>1. Scrape the post’s comments</a:t>
            </a:r>
          </a:p>
        </p:txBody>
      </p:sp>
      <p:sp>
        <p:nvSpPr>
          <p:cNvPr id="5" name="Text Placeholder 4">
            <a:extLst>
              <a:ext uri="{FF2B5EF4-FFF2-40B4-BE49-F238E27FC236}">
                <a16:creationId xmlns:a16="http://schemas.microsoft.com/office/drawing/2014/main" id="{DAC84186-779B-7147-8B1D-5AB0B05B5890}"/>
              </a:ext>
            </a:extLst>
          </p:cNvPr>
          <p:cNvSpPr>
            <a:spLocks noGrp="1"/>
          </p:cNvSpPr>
          <p:nvPr>
            <p:ph type="body" sz="quarter" idx="3"/>
          </p:nvPr>
        </p:nvSpPr>
        <p:spPr>
          <a:xfrm>
            <a:off x="6525014" y="1828800"/>
            <a:ext cx="4443984" cy="890389"/>
          </a:xfrm>
        </p:spPr>
        <p:txBody>
          <a:bodyPr/>
          <a:lstStyle/>
          <a:p>
            <a:r>
              <a:rPr lang="en-US" dirty="0"/>
              <a:t>2. Scrape author’s other posts</a:t>
            </a:r>
          </a:p>
        </p:txBody>
      </p:sp>
      <p:pic>
        <p:nvPicPr>
          <p:cNvPr id="16" name="Content Placeholder 15">
            <a:extLst>
              <a:ext uri="{FF2B5EF4-FFF2-40B4-BE49-F238E27FC236}">
                <a16:creationId xmlns:a16="http://schemas.microsoft.com/office/drawing/2014/main" id="{8904E46B-2298-3142-919E-B678CAC02E32}"/>
              </a:ext>
            </a:extLst>
          </p:cNvPr>
          <p:cNvPicPr>
            <a:picLocks noGrp="1" noChangeAspect="1"/>
          </p:cNvPicPr>
          <p:nvPr>
            <p:ph sz="quarter" idx="4"/>
          </p:nvPr>
        </p:nvPicPr>
        <p:blipFill>
          <a:blip r:embed="rId3"/>
          <a:stretch>
            <a:fillRect/>
          </a:stretch>
        </p:blipFill>
        <p:spPr>
          <a:xfrm>
            <a:off x="6531921" y="2798402"/>
            <a:ext cx="5383300" cy="3236637"/>
          </a:xfrm>
          <a:prstGeom prst="rect">
            <a:avLst/>
          </a:prstGeom>
        </p:spPr>
      </p:pic>
      <p:pic>
        <p:nvPicPr>
          <p:cNvPr id="15" name="Content Placeholder 14">
            <a:extLst>
              <a:ext uri="{FF2B5EF4-FFF2-40B4-BE49-F238E27FC236}">
                <a16:creationId xmlns:a16="http://schemas.microsoft.com/office/drawing/2014/main" id="{DDE7ADCC-92B9-9E46-9699-0BC97807091C}"/>
              </a:ext>
            </a:extLst>
          </p:cNvPr>
          <p:cNvPicPr>
            <a:picLocks noGrp="1" noChangeAspect="1"/>
          </p:cNvPicPr>
          <p:nvPr>
            <p:ph sz="half" idx="2"/>
          </p:nvPr>
        </p:nvPicPr>
        <p:blipFill>
          <a:blip r:embed="rId4"/>
          <a:stretch>
            <a:fillRect/>
          </a:stretch>
        </p:blipFill>
        <p:spPr>
          <a:xfrm>
            <a:off x="1401261" y="2798402"/>
            <a:ext cx="4649511" cy="3236637"/>
          </a:xfrm>
          <a:prstGeom prst="rect">
            <a:avLst/>
          </a:prstGeom>
        </p:spPr>
      </p:pic>
      <p:sp>
        <p:nvSpPr>
          <p:cNvPr id="17" name="Slide Number Placeholder 16">
            <a:extLst>
              <a:ext uri="{FF2B5EF4-FFF2-40B4-BE49-F238E27FC236}">
                <a16:creationId xmlns:a16="http://schemas.microsoft.com/office/drawing/2014/main" id="{25A919F4-3AC9-D549-99A7-4F6DAF52F73B}"/>
              </a:ext>
            </a:extLst>
          </p:cNvPr>
          <p:cNvSpPr>
            <a:spLocks noGrp="1"/>
          </p:cNvSpPr>
          <p:nvPr>
            <p:ph type="sldNum" sz="quarter" idx="12"/>
          </p:nvPr>
        </p:nvSpPr>
        <p:spPr/>
        <p:txBody>
          <a:bodyPr/>
          <a:lstStyle/>
          <a:p>
            <a:fld id="{CFC44C03-1193-2443-A4AE-B1D7D02B0592}" type="slidenum">
              <a:rPr lang="en-US" smtClean="0"/>
              <a:t>19</a:t>
            </a:fld>
            <a:endParaRPr lang="en-US"/>
          </a:p>
        </p:txBody>
      </p:sp>
    </p:spTree>
    <p:extLst>
      <p:ext uri="{BB962C8B-B14F-4D97-AF65-F5344CB8AC3E}">
        <p14:creationId xmlns:p14="http://schemas.microsoft.com/office/powerpoint/2010/main" val="114634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8FAF-96D8-154F-9C5F-E4346C4A62F5}"/>
              </a:ext>
            </a:extLst>
          </p:cNvPr>
          <p:cNvSpPr>
            <a:spLocks noGrp="1"/>
          </p:cNvSpPr>
          <p:nvPr>
            <p:ph type="title"/>
          </p:nvPr>
        </p:nvSpPr>
        <p:spPr/>
        <p:txBody>
          <a:bodyPr anchor="ctr"/>
          <a:lstStyle/>
          <a:p>
            <a:r>
              <a:rPr lang="en-US" dirty="0"/>
              <a:t>Agenda</a:t>
            </a:r>
          </a:p>
        </p:txBody>
      </p:sp>
      <p:sp>
        <p:nvSpPr>
          <p:cNvPr id="3" name="Content Placeholder 2">
            <a:extLst>
              <a:ext uri="{FF2B5EF4-FFF2-40B4-BE49-F238E27FC236}">
                <a16:creationId xmlns:a16="http://schemas.microsoft.com/office/drawing/2014/main" id="{4BA99E35-CD42-154F-B60F-1526CB44F90F}"/>
              </a:ext>
            </a:extLst>
          </p:cNvPr>
          <p:cNvSpPr>
            <a:spLocks noGrp="1"/>
          </p:cNvSpPr>
          <p:nvPr>
            <p:ph idx="1"/>
          </p:nvPr>
        </p:nvSpPr>
        <p:spPr/>
        <p:txBody>
          <a:bodyPr>
            <a:normAutofit lnSpcReduction="10000"/>
          </a:bodyPr>
          <a:lstStyle/>
          <a:p>
            <a:r>
              <a:rPr lang="en-US" dirty="0"/>
              <a:t>Project Goal</a:t>
            </a:r>
          </a:p>
          <a:p>
            <a:r>
              <a:rPr lang="en-US" dirty="0"/>
              <a:t>Gathering Data</a:t>
            </a:r>
          </a:p>
          <a:p>
            <a:r>
              <a:rPr lang="en-US" dirty="0"/>
              <a:t>Clean &amp; Exploring</a:t>
            </a:r>
          </a:p>
          <a:p>
            <a:r>
              <a:rPr lang="en-US" dirty="0"/>
              <a:t>Model Selection</a:t>
            </a:r>
          </a:p>
          <a:p>
            <a:r>
              <a:rPr lang="en-US" dirty="0"/>
              <a:t>Model Evaluation</a:t>
            </a:r>
          </a:p>
          <a:p>
            <a:r>
              <a:rPr lang="en-US" dirty="0"/>
              <a:t>Project Next Steps</a:t>
            </a:r>
          </a:p>
          <a:p>
            <a:endParaRPr lang="en-US" dirty="0"/>
          </a:p>
        </p:txBody>
      </p:sp>
      <p:sp>
        <p:nvSpPr>
          <p:cNvPr id="4" name="Slide Number Placeholder 3">
            <a:extLst>
              <a:ext uri="{FF2B5EF4-FFF2-40B4-BE49-F238E27FC236}">
                <a16:creationId xmlns:a16="http://schemas.microsoft.com/office/drawing/2014/main" id="{B0FE8CB9-D2A6-DF4B-873F-B1B490D6815F}"/>
              </a:ext>
            </a:extLst>
          </p:cNvPr>
          <p:cNvSpPr>
            <a:spLocks noGrp="1"/>
          </p:cNvSpPr>
          <p:nvPr>
            <p:ph type="sldNum" sz="quarter" idx="12"/>
          </p:nvPr>
        </p:nvSpPr>
        <p:spPr/>
        <p:txBody>
          <a:bodyPr/>
          <a:lstStyle/>
          <a:p>
            <a:fld id="{CFC44C03-1193-2443-A4AE-B1D7D02B0592}" type="slidenum">
              <a:rPr lang="en-US" smtClean="0"/>
              <a:t>2</a:t>
            </a:fld>
            <a:endParaRPr lang="en-US"/>
          </a:p>
        </p:txBody>
      </p:sp>
    </p:spTree>
    <p:extLst>
      <p:ext uri="{BB962C8B-B14F-4D97-AF65-F5344CB8AC3E}">
        <p14:creationId xmlns:p14="http://schemas.microsoft.com/office/powerpoint/2010/main" val="408375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371D9-C0D1-D545-9AD1-37B7FB554C01}"/>
              </a:ext>
            </a:extLst>
          </p:cNvPr>
          <p:cNvSpPr>
            <a:spLocks noGrp="1"/>
          </p:cNvSpPr>
          <p:nvPr>
            <p:ph type="ctrTitle"/>
          </p:nvPr>
        </p:nvSpPr>
        <p:spPr/>
        <p:txBody>
          <a:bodyPr/>
          <a:lstStyle/>
          <a:p>
            <a:r>
              <a:rPr lang="en-US" dirty="0"/>
              <a:t>Questions?</a:t>
            </a:r>
          </a:p>
        </p:txBody>
      </p:sp>
      <p:sp>
        <p:nvSpPr>
          <p:cNvPr id="8" name="Subtitle 7">
            <a:extLst>
              <a:ext uri="{FF2B5EF4-FFF2-40B4-BE49-F238E27FC236}">
                <a16:creationId xmlns:a16="http://schemas.microsoft.com/office/drawing/2014/main" id="{CFD8FAD4-83A2-BE4E-9701-1BC29369BAFB}"/>
              </a:ext>
            </a:extLst>
          </p:cNvPr>
          <p:cNvSpPr>
            <a:spLocks noGrp="1"/>
          </p:cNvSpPr>
          <p:nvPr>
            <p:ph type="subTitle" idx="1"/>
          </p:nvPr>
        </p:nvSpPr>
        <p:spPr/>
        <p:txBody>
          <a:bodyPr/>
          <a:lstStyle/>
          <a:p>
            <a:endParaRPr lang="en-US" dirty="0"/>
          </a:p>
        </p:txBody>
      </p:sp>
      <p:sp>
        <p:nvSpPr>
          <p:cNvPr id="7" name="Slide Number Placeholder 6">
            <a:extLst>
              <a:ext uri="{FF2B5EF4-FFF2-40B4-BE49-F238E27FC236}">
                <a16:creationId xmlns:a16="http://schemas.microsoft.com/office/drawing/2014/main" id="{4513BAE9-F109-BC4C-9E83-707787DBF65F}"/>
              </a:ext>
            </a:extLst>
          </p:cNvPr>
          <p:cNvSpPr>
            <a:spLocks noGrp="1"/>
          </p:cNvSpPr>
          <p:nvPr>
            <p:ph type="sldNum" sz="quarter" idx="12"/>
          </p:nvPr>
        </p:nvSpPr>
        <p:spPr/>
        <p:txBody>
          <a:bodyPr/>
          <a:lstStyle/>
          <a:p>
            <a:fld id="{CFC44C03-1193-2443-A4AE-B1D7D02B0592}" type="slidenum">
              <a:rPr lang="en-US" smtClean="0"/>
              <a:t>20</a:t>
            </a:fld>
            <a:endParaRPr lang="en-US"/>
          </a:p>
        </p:txBody>
      </p:sp>
    </p:spTree>
    <p:extLst>
      <p:ext uri="{BB962C8B-B14F-4D97-AF65-F5344CB8AC3E}">
        <p14:creationId xmlns:p14="http://schemas.microsoft.com/office/powerpoint/2010/main" val="702787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CA32-C129-0444-90DD-11E1064A401D}"/>
              </a:ext>
            </a:extLst>
          </p:cNvPr>
          <p:cNvSpPr>
            <a:spLocks noGrp="1"/>
          </p:cNvSpPr>
          <p:nvPr>
            <p:ph type="title"/>
          </p:nvPr>
        </p:nvSpPr>
        <p:spPr/>
        <p:txBody>
          <a:bodyPr/>
          <a:lstStyle/>
          <a:p>
            <a:r>
              <a:rPr lang="en-US" dirty="0"/>
              <a:t>Plato's Theory of Forms </a:t>
            </a:r>
          </a:p>
        </p:txBody>
      </p:sp>
      <p:pic>
        <p:nvPicPr>
          <p:cNvPr id="5" name="Content Placeholder 4">
            <a:extLst>
              <a:ext uri="{FF2B5EF4-FFF2-40B4-BE49-F238E27FC236}">
                <a16:creationId xmlns:a16="http://schemas.microsoft.com/office/drawing/2014/main" id="{044D7FA6-7F5F-4D42-95D4-A3CD09FB6C2E}"/>
              </a:ext>
            </a:extLst>
          </p:cNvPr>
          <p:cNvPicPr>
            <a:picLocks noGrp="1" noChangeAspect="1"/>
          </p:cNvPicPr>
          <p:nvPr>
            <p:ph idx="1"/>
          </p:nvPr>
        </p:nvPicPr>
        <p:blipFill>
          <a:blip r:embed="rId3"/>
          <a:stretch>
            <a:fillRect/>
          </a:stretch>
        </p:blipFill>
        <p:spPr>
          <a:xfrm>
            <a:off x="1418094" y="1822225"/>
            <a:ext cx="10097146" cy="4061492"/>
          </a:xfrm>
          <a:prstGeom prst="rect">
            <a:avLst/>
          </a:prstGeom>
        </p:spPr>
      </p:pic>
      <p:sp>
        <p:nvSpPr>
          <p:cNvPr id="4" name="Slide Number Placeholder 3">
            <a:extLst>
              <a:ext uri="{FF2B5EF4-FFF2-40B4-BE49-F238E27FC236}">
                <a16:creationId xmlns:a16="http://schemas.microsoft.com/office/drawing/2014/main" id="{5C245917-077E-994D-9B2F-776CEB1A12E0}"/>
              </a:ext>
            </a:extLst>
          </p:cNvPr>
          <p:cNvSpPr>
            <a:spLocks noGrp="1"/>
          </p:cNvSpPr>
          <p:nvPr>
            <p:ph type="sldNum" sz="quarter" idx="12"/>
          </p:nvPr>
        </p:nvSpPr>
        <p:spPr/>
        <p:txBody>
          <a:bodyPr/>
          <a:lstStyle/>
          <a:p>
            <a:fld id="{CFC44C03-1193-2443-A4AE-B1D7D02B0592}" type="slidenum">
              <a:rPr lang="en-US" smtClean="0"/>
              <a:t>21</a:t>
            </a:fld>
            <a:endParaRPr lang="en-US"/>
          </a:p>
        </p:txBody>
      </p:sp>
      <p:sp>
        <p:nvSpPr>
          <p:cNvPr id="6" name="Footer Placeholder 5">
            <a:extLst>
              <a:ext uri="{FF2B5EF4-FFF2-40B4-BE49-F238E27FC236}">
                <a16:creationId xmlns:a16="http://schemas.microsoft.com/office/drawing/2014/main" id="{A5CFC9DE-1A8F-B641-987C-3A85876D1B70}"/>
              </a:ext>
            </a:extLst>
          </p:cNvPr>
          <p:cNvSpPr>
            <a:spLocks noGrp="1"/>
          </p:cNvSpPr>
          <p:nvPr>
            <p:ph type="ftr" sz="quarter" idx="11"/>
          </p:nvPr>
        </p:nvSpPr>
        <p:spPr>
          <a:xfrm>
            <a:off x="1720398" y="6453386"/>
            <a:ext cx="8903604" cy="404614"/>
          </a:xfrm>
        </p:spPr>
        <p:txBody>
          <a:bodyPr/>
          <a:lstStyle/>
          <a:p>
            <a:r>
              <a:rPr lang="en-US" dirty="0"/>
              <a:t>https://</a:t>
            </a:r>
            <a:r>
              <a:rPr lang="en-US" dirty="0" err="1"/>
              <a:t>www.reddit.com</a:t>
            </a:r>
            <a:r>
              <a:rPr lang="en-US" dirty="0"/>
              <a:t>/r/</a:t>
            </a:r>
            <a:r>
              <a:rPr lang="en-US" dirty="0" err="1"/>
              <a:t>explainlikeimfive</a:t>
            </a:r>
            <a:r>
              <a:rPr lang="en-US" dirty="0"/>
              <a:t>/comments/9bjjzh/eli5_platos_theory_of_forms_and_aristotles/</a:t>
            </a:r>
          </a:p>
        </p:txBody>
      </p:sp>
    </p:spTree>
    <p:extLst>
      <p:ext uri="{BB962C8B-B14F-4D97-AF65-F5344CB8AC3E}">
        <p14:creationId xmlns:p14="http://schemas.microsoft.com/office/powerpoint/2010/main" val="1569666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A784-9CF9-5A49-8547-5C83ADB3AF70}"/>
              </a:ext>
            </a:extLst>
          </p:cNvPr>
          <p:cNvSpPr>
            <a:spLocks noGrp="1"/>
          </p:cNvSpPr>
          <p:nvPr>
            <p:ph type="title"/>
          </p:nvPr>
        </p:nvSpPr>
        <p:spPr/>
        <p:txBody>
          <a:bodyPr/>
          <a:lstStyle/>
          <a:p>
            <a:r>
              <a:rPr lang="en-US" dirty="0"/>
              <a:t>Project Goal</a:t>
            </a:r>
          </a:p>
        </p:txBody>
      </p:sp>
      <p:pic>
        <p:nvPicPr>
          <p:cNvPr id="22" name="Content Placeholder 21">
            <a:extLst>
              <a:ext uri="{FF2B5EF4-FFF2-40B4-BE49-F238E27FC236}">
                <a16:creationId xmlns:a16="http://schemas.microsoft.com/office/drawing/2014/main" id="{839FAE6E-4352-6F4A-B9AC-A345A9E06A78}"/>
              </a:ext>
            </a:extLst>
          </p:cNvPr>
          <p:cNvPicPr>
            <a:picLocks noGrp="1" noChangeAspect="1"/>
          </p:cNvPicPr>
          <p:nvPr>
            <p:ph sz="half" idx="2"/>
          </p:nvPr>
        </p:nvPicPr>
        <p:blipFill>
          <a:blip r:embed="rId3"/>
          <a:stretch>
            <a:fillRect/>
          </a:stretch>
        </p:blipFill>
        <p:spPr>
          <a:xfrm>
            <a:off x="6524625" y="2272553"/>
            <a:ext cx="4983774" cy="3258146"/>
          </a:xfrm>
          <a:prstGeom prst="rect">
            <a:avLst/>
          </a:prstGeom>
        </p:spPr>
      </p:pic>
      <p:pic>
        <p:nvPicPr>
          <p:cNvPr id="26" name="Content Placeholder 25">
            <a:extLst>
              <a:ext uri="{FF2B5EF4-FFF2-40B4-BE49-F238E27FC236}">
                <a16:creationId xmlns:a16="http://schemas.microsoft.com/office/drawing/2014/main" id="{C27D1706-3C34-9F40-B362-7B39828C0E97}"/>
              </a:ext>
            </a:extLst>
          </p:cNvPr>
          <p:cNvPicPr>
            <a:picLocks noGrp="1" noChangeAspect="1"/>
          </p:cNvPicPr>
          <p:nvPr>
            <p:ph sz="half" idx="1"/>
          </p:nvPr>
        </p:nvPicPr>
        <p:blipFill>
          <a:blip r:embed="rId4"/>
          <a:stretch>
            <a:fillRect/>
          </a:stretch>
        </p:blipFill>
        <p:spPr>
          <a:xfrm>
            <a:off x="1371600" y="2266510"/>
            <a:ext cx="4983774" cy="3269059"/>
          </a:xfrm>
          <a:prstGeom prst="rect">
            <a:avLst/>
          </a:prstGeom>
        </p:spPr>
      </p:pic>
      <p:sp>
        <p:nvSpPr>
          <p:cNvPr id="27" name="Slide Number Placeholder 26">
            <a:extLst>
              <a:ext uri="{FF2B5EF4-FFF2-40B4-BE49-F238E27FC236}">
                <a16:creationId xmlns:a16="http://schemas.microsoft.com/office/drawing/2014/main" id="{1BC7D12F-DD85-9A41-B222-34E9EF47EBD8}"/>
              </a:ext>
            </a:extLst>
          </p:cNvPr>
          <p:cNvSpPr>
            <a:spLocks noGrp="1"/>
          </p:cNvSpPr>
          <p:nvPr>
            <p:ph type="sldNum" sz="quarter" idx="12"/>
          </p:nvPr>
        </p:nvSpPr>
        <p:spPr/>
        <p:txBody>
          <a:bodyPr/>
          <a:lstStyle/>
          <a:p>
            <a:fld id="{CFC44C03-1193-2443-A4AE-B1D7D02B0592}" type="slidenum">
              <a:rPr lang="en-US" smtClean="0"/>
              <a:t>3</a:t>
            </a:fld>
            <a:endParaRPr lang="en-US"/>
          </a:p>
        </p:txBody>
      </p:sp>
    </p:spTree>
    <p:extLst>
      <p:ext uri="{BB962C8B-B14F-4D97-AF65-F5344CB8AC3E}">
        <p14:creationId xmlns:p14="http://schemas.microsoft.com/office/powerpoint/2010/main" val="1827798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3FA5-D77F-3942-B24C-3B13669858FE}"/>
              </a:ext>
            </a:extLst>
          </p:cNvPr>
          <p:cNvSpPr>
            <a:spLocks noGrp="1"/>
          </p:cNvSpPr>
          <p:nvPr>
            <p:ph type="title"/>
          </p:nvPr>
        </p:nvSpPr>
        <p:spPr/>
        <p:txBody>
          <a:bodyPr/>
          <a:lstStyle/>
          <a:p>
            <a:r>
              <a:rPr lang="en-US" dirty="0"/>
              <a:t>Gathering Data</a:t>
            </a:r>
          </a:p>
        </p:txBody>
      </p:sp>
      <p:sp>
        <p:nvSpPr>
          <p:cNvPr id="6" name="Content Placeholder 5">
            <a:extLst>
              <a:ext uri="{FF2B5EF4-FFF2-40B4-BE49-F238E27FC236}">
                <a16:creationId xmlns:a16="http://schemas.microsoft.com/office/drawing/2014/main" id="{E0B8CC0C-5FA2-6047-9653-ED8819180E86}"/>
              </a:ext>
            </a:extLst>
          </p:cNvPr>
          <p:cNvSpPr>
            <a:spLocks noGrp="1"/>
          </p:cNvSpPr>
          <p:nvPr>
            <p:ph sz="half" idx="1"/>
          </p:nvPr>
        </p:nvSpPr>
        <p:spPr/>
        <p:txBody>
          <a:bodyPr>
            <a:normAutofit/>
          </a:bodyPr>
          <a:lstStyle/>
          <a:p>
            <a:r>
              <a:rPr lang="en-US" dirty="0" err="1"/>
              <a:t>Pushshift</a:t>
            </a:r>
            <a:r>
              <a:rPr lang="en-US" dirty="0"/>
              <a:t> API</a:t>
            </a:r>
          </a:p>
          <a:p>
            <a:r>
              <a:rPr lang="en-US" dirty="0"/>
              <a:t>Function:</a:t>
            </a:r>
          </a:p>
          <a:p>
            <a:pPr lvl="1"/>
            <a:r>
              <a:rPr lang="en-US" dirty="0"/>
              <a:t>1000 posts</a:t>
            </a:r>
          </a:p>
          <a:p>
            <a:pPr lvl="1"/>
            <a:r>
              <a:rPr lang="en-US" dirty="0"/>
              <a:t>30 days</a:t>
            </a:r>
          </a:p>
          <a:p>
            <a:pPr lvl="1"/>
            <a:r>
              <a:rPr lang="en-US" dirty="0"/>
              <a:t>36 times</a:t>
            </a:r>
          </a:p>
        </p:txBody>
      </p:sp>
      <p:pic>
        <p:nvPicPr>
          <p:cNvPr id="10" name="Content Placeholder 7">
            <a:extLst>
              <a:ext uri="{FF2B5EF4-FFF2-40B4-BE49-F238E27FC236}">
                <a16:creationId xmlns:a16="http://schemas.microsoft.com/office/drawing/2014/main" id="{FEDFE6ED-24FA-8243-9110-89FC114E1195}"/>
              </a:ext>
            </a:extLst>
          </p:cNvPr>
          <p:cNvPicPr>
            <a:picLocks noGrp="1" noChangeAspect="1"/>
          </p:cNvPicPr>
          <p:nvPr>
            <p:ph sz="half" idx="2"/>
          </p:nvPr>
        </p:nvPicPr>
        <p:blipFill rotWithShape="1">
          <a:blip r:embed="rId3"/>
          <a:srcRect t="9726" r="7604"/>
          <a:stretch/>
        </p:blipFill>
        <p:spPr>
          <a:xfrm>
            <a:off x="6281057" y="1883879"/>
            <a:ext cx="4691743" cy="4589561"/>
          </a:xfrm>
          <a:prstGeom prst="rect">
            <a:avLst/>
          </a:prstGeom>
        </p:spPr>
      </p:pic>
      <p:sp>
        <p:nvSpPr>
          <p:cNvPr id="11" name="Slide Number Placeholder 10">
            <a:extLst>
              <a:ext uri="{FF2B5EF4-FFF2-40B4-BE49-F238E27FC236}">
                <a16:creationId xmlns:a16="http://schemas.microsoft.com/office/drawing/2014/main" id="{373323FC-9AE1-C440-84EB-BBCCD1AD9775}"/>
              </a:ext>
            </a:extLst>
          </p:cNvPr>
          <p:cNvSpPr>
            <a:spLocks noGrp="1"/>
          </p:cNvSpPr>
          <p:nvPr>
            <p:ph type="sldNum" sz="quarter" idx="12"/>
          </p:nvPr>
        </p:nvSpPr>
        <p:spPr/>
        <p:txBody>
          <a:bodyPr/>
          <a:lstStyle/>
          <a:p>
            <a:fld id="{CFC44C03-1193-2443-A4AE-B1D7D02B0592}" type="slidenum">
              <a:rPr lang="en-US" smtClean="0"/>
              <a:t>4</a:t>
            </a:fld>
            <a:endParaRPr lang="en-US"/>
          </a:p>
        </p:txBody>
      </p:sp>
      <p:sp>
        <p:nvSpPr>
          <p:cNvPr id="12" name="Footer Placeholder 11">
            <a:extLst>
              <a:ext uri="{FF2B5EF4-FFF2-40B4-BE49-F238E27FC236}">
                <a16:creationId xmlns:a16="http://schemas.microsoft.com/office/drawing/2014/main" id="{A4240716-ACBE-9C42-8148-4083A506DB92}"/>
              </a:ext>
            </a:extLst>
          </p:cNvPr>
          <p:cNvSpPr>
            <a:spLocks noGrp="1"/>
          </p:cNvSpPr>
          <p:nvPr>
            <p:ph type="ftr" sz="quarter" idx="11"/>
          </p:nvPr>
        </p:nvSpPr>
        <p:spPr>
          <a:xfrm>
            <a:off x="1371600" y="6453386"/>
            <a:ext cx="7802794" cy="404614"/>
          </a:xfrm>
        </p:spPr>
        <p:txBody>
          <a:bodyPr/>
          <a:lstStyle/>
          <a:p>
            <a:r>
              <a:rPr lang="en-US" dirty="0"/>
              <a:t>Credit: </a:t>
            </a:r>
            <a:r>
              <a:rPr lang="en-US" dirty="0" err="1"/>
              <a:t>Pushshift</a:t>
            </a:r>
            <a:r>
              <a:rPr lang="en-US" dirty="0"/>
              <a:t> API inspiration – Brian Collins – thank you!</a:t>
            </a:r>
          </a:p>
        </p:txBody>
      </p:sp>
    </p:spTree>
    <p:extLst>
      <p:ext uri="{BB962C8B-B14F-4D97-AF65-F5344CB8AC3E}">
        <p14:creationId xmlns:p14="http://schemas.microsoft.com/office/powerpoint/2010/main" val="123374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3FA5-D77F-3942-B24C-3B13669858FE}"/>
              </a:ext>
            </a:extLst>
          </p:cNvPr>
          <p:cNvSpPr>
            <a:spLocks noGrp="1"/>
          </p:cNvSpPr>
          <p:nvPr>
            <p:ph type="title"/>
          </p:nvPr>
        </p:nvSpPr>
        <p:spPr/>
        <p:txBody>
          <a:bodyPr/>
          <a:lstStyle/>
          <a:p>
            <a:r>
              <a:rPr lang="en-US" dirty="0"/>
              <a:t>Gathering the Data</a:t>
            </a:r>
          </a:p>
        </p:txBody>
      </p:sp>
      <p:graphicFrame>
        <p:nvGraphicFramePr>
          <p:cNvPr id="3" name="Content Placeholder 2">
            <a:extLst>
              <a:ext uri="{FF2B5EF4-FFF2-40B4-BE49-F238E27FC236}">
                <a16:creationId xmlns:a16="http://schemas.microsoft.com/office/drawing/2014/main" id="{1DE08A98-1E00-874A-BC60-2EF4F3F4DD73}"/>
              </a:ext>
            </a:extLst>
          </p:cNvPr>
          <p:cNvGraphicFramePr>
            <a:graphicFrameLocks noGrp="1"/>
          </p:cNvGraphicFramePr>
          <p:nvPr>
            <p:ph idx="1"/>
            <p:extLst>
              <p:ext uri="{D42A27DB-BD31-4B8C-83A1-F6EECF244321}">
                <p14:modId xmlns:p14="http://schemas.microsoft.com/office/powerpoint/2010/main" val="2090201509"/>
              </p:ext>
            </p:extLst>
          </p:nvPr>
        </p:nvGraphicFramePr>
        <p:xfrm>
          <a:off x="1371600" y="2286000"/>
          <a:ext cx="9601200" cy="3108960"/>
        </p:xfrm>
        <a:graphic>
          <a:graphicData uri="http://schemas.openxmlformats.org/drawingml/2006/table">
            <a:tbl>
              <a:tblPr firstRow="1" bandRow="1">
                <a:tableStyleId>{5940675A-B579-460E-94D1-54222C63F5DA}</a:tableStyleId>
              </a:tblPr>
              <a:tblGrid>
                <a:gridCol w="3200400">
                  <a:extLst>
                    <a:ext uri="{9D8B030D-6E8A-4147-A177-3AD203B41FA5}">
                      <a16:colId xmlns:a16="http://schemas.microsoft.com/office/drawing/2014/main" val="3020596786"/>
                    </a:ext>
                  </a:extLst>
                </a:gridCol>
                <a:gridCol w="3200400">
                  <a:extLst>
                    <a:ext uri="{9D8B030D-6E8A-4147-A177-3AD203B41FA5}">
                      <a16:colId xmlns:a16="http://schemas.microsoft.com/office/drawing/2014/main" val="1154254337"/>
                    </a:ext>
                  </a:extLst>
                </a:gridCol>
                <a:gridCol w="3200400">
                  <a:extLst>
                    <a:ext uri="{9D8B030D-6E8A-4147-A177-3AD203B41FA5}">
                      <a16:colId xmlns:a16="http://schemas.microsoft.com/office/drawing/2014/main" val="1460605889"/>
                    </a:ext>
                  </a:extLst>
                </a:gridCol>
              </a:tblGrid>
              <a:tr h="370840">
                <a:tc>
                  <a:txBody>
                    <a:bodyPr/>
                    <a:lstStyle/>
                    <a:p>
                      <a:pPr algn="ctr"/>
                      <a:endParaRPr lang="en-US" sz="3600" dirty="0"/>
                    </a:p>
                  </a:txBody>
                  <a:tcPr anchor="ctr"/>
                </a:tc>
                <a:tc>
                  <a:txBody>
                    <a:bodyPr/>
                    <a:lstStyle/>
                    <a:p>
                      <a:pPr algn="ctr"/>
                      <a:r>
                        <a:rPr lang="en-US" sz="3600" dirty="0"/>
                        <a:t>Frequency</a:t>
                      </a:r>
                    </a:p>
                  </a:txBody>
                  <a:tcPr anchor="ctr"/>
                </a:tc>
                <a:tc>
                  <a:txBody>
                    <a:bodyPr/>
                    <a:lstStyle/>
                    <a:p>
                      <a:pPr algn="ctr"/>
                      <a:r>
                        <a:rPr lang="en-US" sz="3600" dirty="0"/>
                        <a:t>Relative Frequency</a:t>
                      </a:r>
                    </a:p>
                  </a:txBody>
                  <a:tcPr anchor="ctr"/>
                </a:tc>
                <a:extLst>
                  <a:ext uri="{0D108BD9-81ED-4DB2-BD59-A6C34878D82A}">
                    <a16:rowId xmlns:a16="http://schemas.microsoft.com/office/drawing/2014/main" val="3980317157"/>
                  </a:ext>
                </a:extLst>
              </a:tr>
              <a:tr h="370840">
                <a:tc>
                  <a:txBody>
                    <a:bodyPr/>
                    <a:lstStyle/>
                    <a:p>
                      <a:pPr algn="r"/>
                      <a:r>
                        <a:rPr lang="en-US" sz="3600" dirty="0"/>
                        <a:t>Chicago</a:t>
                      </a:r>
                    </a:p>
                  </a:txBody>
                  <a:tcPr anchor="ctr"/>
                </a:tc>
                <a:tc>
                  <a:txBody>
                    <a:bodyPr/>
                    <a:lstStyle/>
                    <a:p>
                      <a:pPr algn="ctr"/>
                      <a:r>
                        <a:rPr lang="en-US" sz="3600" dirty="0"/>
                        <a:t>35,000</a:t>
                      </a:r>
                    </a:p>
                  </a:txBody>
                  <a:tcPr anchor="ctr"/>
                </a:tc>
                <a:tc>
                  <a:txBody>
                    <a:bodyPr/>
                    <a:lstStyle/>
                    <a:p>
                      <a:pPr algn="ctr"/>
                      <a:r>
                        <a:rPr lang="en-US" sz="3600" dirty="0"/>
                        <a:t>50.9%</a:t>
                      </a:r>
                    </a:p>
                  </a:txBody>
                  <a:tcPr anchor="ctr"/>
                </a:tc>
                <a:extLst>
                  <a:ext uri="{0D108BD9-81ED-4DB2-BD59-A6C34878D82A}">
                    <a16:rowId xmlns:a16="http://schemas.microsoft.com/office/drawing/2014/main" val="1955168603"/>
                  </a:ext>
                </a:extLst>
              </a:tr>
              <a:tr h="370840">
                <a:tc>
                  <a:txBody>
                    <a:bodyPr/>
                    <a:lstStyle/>
                    <a:p>
                      <a:pPr algn="r"/>
                      <a:r>
                        <a:rPr lang="en-US" sz="3600" dirty="0"/>
                        <a:t>DC</a:t>
                      </a:r>
                    </a:p>
                  </a:txBody>
                  <a:tcPr anchor="ctr"/>
                </a:tc>
                <a:tc>
                  <a:txBody>
                    <a:bodyPr/>
                    <a:lstStyle/>
                    <a:p>
                      <a:pPr algn="ctr"/>
                      <a:r>
                        <a:rPr lang="en-US" sz="3600" dirty="0"/>
                        <a:t>33,760</a:t>
                      </a:r>
                    </a:p>
                  </a:txBody>
                  <a:tcPr anchor="ctr"/>
                </a:tc>
                <a:tc>
                  <a:txBody>
                    <a:bodyPr/>
                    <a:lstStyle/>
                    <a:p>
                      <a:pPr algn="ctr"/>
                      <a:r>
                        <a:rPr lang="en-US" sz="3600" dirty="0"/>
                        <a:t>49.1%</a:t>
                      </a:r>
                    </a:p>
                  </a:txBody>
                  <a:tcPr anchor="ctr"/>
                </a:tc>
                <a:extLst>
                  <a:ext uri="{0D108BD9-81ED-4DB2-BD59-A6C34878D82A}">
                    <a16:rowId xmlns:a16="http://schemas.microsoft.com/office/drawing/2014/main" val="2318034675"/>
                  </a:ext>
                </a:extLst>
              </a:tr>
              <a:tr h="370840">
                <a:tc>
                  <a:txBody>
                    <a:bodyPr/>
                    <a:lstStyle/>
                    <a:p>
                      <a:pPr algn="ctr"/>
                      <a:r>
                        <a:rPr lang="en-US" sz="3600" dirty="0"/>
                        <a:t>Unique Posts:</a:t>
                      </a:r>
                    </a:p>
                  </a:txBody>
                  <a:tcPr anchor="ctr"/>
                </a:tc>
                <a:tc>
                  <a:txBody>
                    <a:bodyPr/>
                    <a:lstStyle/>
                    <a:p>
                      <a:pPr algn="ctr"/>
                      <a:r>
                        <a:rPr lang="en-US" sz="3600" dirty="0"/>
                        <a:t>68,760</a:t>
                      </a:r>
                    </a:p>
                  </a:txBody>
                  <a:tcPr anchor="ctr"/>
                </a:tc>
                <a:tc>
                  <a:txBody>
                    <a:bodyPr/>
                    <a:lstStyle/>
                    <a:p>
                      <a:pPr algn="ctr"/>
                      <a:r>
                        <a:rPr lang="en-US" sz="3600" dirty="0"/>
                        <a:t>100%</a:t>
                      </a:r>
                    </a:p>
                  </a:txBody>
                  <a:tcPr anchor="ctr"/>
                </a:tc>
                <a:extLst>
                  <a:ext uri="{0D108BD9-81ED-4DB2-BD59-A6C34878D82A}">
                    <a16:rowId xmlns:a16="http://schemas.microsoft.com/office/drawing/2014/main" val="4269203093"/>
                  </a:ext>
                </a:extLst>
              </a:tr>
            </a:tbl>
          </a:graphicData>
        </a:graphic>
      </p:graphicFrame>
      <p:sp>
        <p:nvSpPr>
          <p:cNvPr id="4" name="Slide Number Placeholder 3">
            <a:extLst>
              <a:ext uri="{FF2B5EF4-FFF2-40B4-BE49-F238E27FC236}">
                <a16:creationId xmlns:a16="http://schemas.microsoft.com/office/drawing/2014/main" id="{BC02CE99-CD77-FB46-8A48-9DD0FB312C42}"/>
              </a:ext>
            </a:extLst>
          </p:cNvPr>
          <p:cNvSpPr>
            <a:spLocks noGrp="1"/>
          </p:cNvSpPr>
          <p:nvPr>
            <p:ph type="sldNum" sz="quarter" idx="12"/>
          </p:nvPr>
        </p:nvSpPr>
        <p:spPr/>
        <p:txBody>
          <a:bodyPr/>
          <a:lstStyle/>
          <a:p>
            <a:fld id="{CFC44C03-1193-2443-A4AE-B1D7D02B0592}" type="slidenum">
              <a:rPr lang="en-US" smtClean="0"/>
              <a:t>5</a:t>
            </a:fld>
            <a:endParaRPr lang="en-US"/>
          </a:p>
        </p:txBody>
      </p:sp>
    </p:spTree>
    <p:extLst>
      <p:ext uri="{BB962C8B-B14F-4D97-AF65-F5344CB8AC3E}">
        <p14:creationId xmlns:p14="http://schemas.microsoft.com/office/powerpoint/2010/main" val="331377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3FA5-D77F-3942-B24C-3B13669858FE}"/>
              </a:ext>
            </a:extLst>
          </p:cNvPr>
          <p:cNvSpPr>
            <a:spLocks noGrp="1"/>
          </p:cNvSpPr>
          <p:nvPr>
            <p:ph type="title"/>
          </p:nvPr>
        </p:nvSpPr>
        <p:spPr/>
        <p:txBody>
          <a:bodyPr/>
          <a:lstStyle/>
          <a:p>
            <a:r>
              <a:rPr lang="en-US" dirty="0"/>
              <a:t>Cleaning &amp; Exploring</a:t>
            </a:r>
          </a:p>
        </p:txBody>
      </p:sp>
      <p:sp>
        <p:nvSpPr>
          <p:cNvPr id="6" name="Content Placeholder 5">
            <a:extLst>
              <a:ext uri="{FF2B5EF4-FFF2-40B4-BE49-F238E27FC236}">
                <a16:creationId xmlns:a16="http://schemas.microsoft.com/office/drawing/2014/main" id="{E0B8CC0C-5FA2-6047-9653-ED8819180E86}"/>
              </a:ext>
            </a:extLst>
          </p:cNvPr>
          <p:cNvSpPr>
            <a:spLocks noGrp="1"/>
          </p:cNvSpPr>
          <p:nvPr>
            <p:ph sz="half" idx="1"/>
          </p:nvPr>
        </p:nvSpPr>
        <p:spPr/>
        <p:txBody>
          <a:bodyPr>
            <a:normAutofit fontScale="77500" lnSpcReduction="20000"/>
          </a:bodyPr>
          <a:lstStyle/>
          <a:p>
            <a:r>
              <a:rPr lang="en-US" dirty="0"/>
              <a:t>78 variables</a:t>
            </a:r>
          </a:p>
          <a:p>
            <a:pPr lvl="1"/>
            <a:r>
              <a:rPr lang="en-US" dirty="0" err="1"/>
              <a:t>NaNs</a:t>
            </a:r>
            <a:endParaRPr lang="en-US" dirty="0"/>
          </a:p>
          <a:p>
            <a:pPr lvl="1"/>
            <a:r>
              <a:rPr lang="en-US" dirty="0"/>
              <a:t>Not relevant</a:t>
            </a:r>
          </a:p>
          <a:p>
            <a:r>
              <a:rPr lang="en-US" dirty="0"/>
              <a:t>4 variables, 1 target</a:t>
            </a:r>
          </a:p>
          <a:p>
            <a:pPr lvl="1"/>
            <a:r>
              <a:rPr lang="en-US" dirty="0"/>
              <a:t>Title</a:t>
            </a:r>
          </a:p>
          <a:p>
            <a:pPr lvl="1"/>
            <a:r>
              <a:rPr lang="en-US" dirty="0" err="1"/>
              <a:t>selftext</a:t>
            </a:r>
            <a:endParaRPr lang="en-US" dirty="0"/>
          </a:p>
          <a:p>
            <a:pPr lvl="1"/>
            <a:r>
              <a:rPr lang="en-US" dirty="0"/>
              <a:t>author</a:t>
            </a:r>
          </a:p>
          <a:p>
            <a:pPr lvl="1"/>
            <a:r>
              <a:rPr lang="en-US" dirty="0" err="1"/>
              <a:t>author_flair_text</a:t>
            </a:r>
            <a:endParaRPr lang="en-US" dirty="0"/>
          </a:p>
          <a:p>
            <a:pPr lvl="1"/>
            <a:r>
              <a:rPr lang="en-US" dirty="0"/>
              <a:t>subreddit</a:t>
            </a:r>
          </a:p>
        </p:txBody>
      </p:sp>
      <p:pic>
        <p:nvPicPr>
          <p:cNvPr id="9" name="Content Placeholder 8">
            <a:extLst>
              <a:ext uri="{FF2B5EF4-FFF2-40B4-BE49-F238E27FC236}">
                <a16:creationId xmlns:a16="http://schemas.microsoft.com/office/drawing/2014/main" id="{599E5F00-5CDB-6841-BD6F-ACA9977F8F3E}"/>
              </a:ext>
            </a:extLst>
          </p:cNvPr>
          <p:cNvPicPr>
            <a:picLocks noGrp="1" noChangeAspect="1"/>
          </p:cNvPicPr>
          <p:nvPr>
            <p:ph sz="half" idx="2"/>
          </p:nvPr>
        </p:nvPicPr>
        <p:blipFill>
          <a:blip r:embed="rId3"/>
          <a:stretch>
            <a:fillRect/>
          </a:stretch>
        </p:blipFill>
        <p:spPr>
          <a:xfrm>
            <a:off x="5819386" y="2152689"/>
            <a:ext cx="5698434" cy="3848020"/>
          </a:xfrm>
          <a:prstGeom prst="rect">
            <a:avLst/>
          </a:prstGeom>
        </p:spPr>
      </p:pic>
      <p:sp>
        <p:nvSpPr>
          <p:cNvPr id="3" name="Slide Number Placeholder 2">
            <a:extLst>
              <a:ext uri="{FF2B5EF4-FFF2-40B4-BE49-F238E27FC236}">
                <a16:creationId xmlns:a16="http://schemas.microsoft.com/office/drawing/2014/main" id="{9631C8F0-8A6D-8948-BCC8-3941C247F4E9}"/>
              </a:ext>
            </a:extLst>
          </p:cNvPr>
          <p:cNvSpPr>
            <a:spLocks noGrp="1"/>
          </p:cNvSpPr>
          <p:nvPr>
            <p:ph type="sldNum" sz="quarter" idx="12"/>
          </p:nvPr>
        </p:nvSpPr>
        <p:spPr/>
        <p:txBody>
          <a:bodyPr/>
          <a:lstStyle/>
          <a:p>
            <a:fld id="{CFC44C03-1193-2443-A4AE-B1D7D02B0592}" type="slidenum">
              <a:rPr lang="en-US" smtClean="0"/>
              <a:t>6</a:t>
            </a:fld>
            <a:endParaRPr lang="en-US"/>
          </a:p>
        </p:txBody>
      </p:sp>
    </p:spTree>
    <p:extLst>
      <p:ext uri="{BB962C8B-B14F-4D97-AF65-F5344CB8AC3E}">
        <p14:creationId xmlns:p14="http://schemas.microsoft.com/office/powerpoint/2010/main" val="224043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2F6B-2429-EC4A-ADCD-3A6878521573}"/>
              </a:ext>
            </a:extLst>
          </p:cNvPr>
          <p:cNvSpPr>
            <a:spLocks noGrp="1"/>
          </p:cNvSpPr>
          <p:nvPr>
            <p:ph type="title"/>
          </p:nvPr>
        </p:nvSpPr>
        <p:spPr/>
        <p:txBody>
          <a:bodyPr/>
          <a:lstStyle/>
          <a:p>
            <a:r>
              <a:rPr lang="en-US" dirty="0"/>
              <a:t>Cleaning &amp; Exploring:</a:t>
            </a:r>
            <a:br>
              <a:rPr lang="en-US" dirty="0"/>
            </a:br>
            <a:r>
              <a:rPr lang="en-US" dirty="0"/>
              <a:t>title</a:t>
            </a:r>
          </a:p>
        </p:txBody>
      </p:sp>
      <p:graphicFrame>
        <p:nvGraphicFramePr>
          <p:cNvPr id="6" name="Content Placeholder 5">
            <a:extLst>
              <a:ext uri="{FF2B5EF4-FFF2-40B4-BE49-F238E27FC236}">
                <a16:creationId xmlns:a16="http://schemas.microsoft.com/office/drawing/2014/main" id="{BEB08D4C-4793-1C4A-94E3-E91F43476593}"/>
              </a:ext>
            </a:extLst>
          </p:cNvPr>
          <p:cNvGraphicFramePr>
            <a:graphicFrameLocks noGrp="1"/>
          </p:cNvGraphicFramePr>
          <p:nvPr>
            <p:ph idx="1"/>
            <p:extLst>
              <p:ext uri="{D42A27DB-BD31-4B8C-83A1-F6EECF244321}">
                <p14:modId xmlns:p14="http://schemas.microsoft.com/office/powerpoint/2010/main" val="473326063"/>
              </p:ext>
            </p:extLst>
          </p:nvPr>
        </p:nvGraphicFramePr>
        <p:xfrm>
          <a:off x="1371600" y="2286000"/>
          <a:ext cx="9601200" cy="3144520"/>
        </p:xfrm>
        <a:graphic>
          <a:graphicData uri="http://schemas.openxmlformats.org/drawingml/2006/table">
            <a:tbl>
              <a:tblPr firstRow="1" bandRow="1">
                <a:tableStyleId>{5940675A-B579-460E-94D1-54222C63F5DA}</a:tableStyleId>
              </a:tblPr>
              <a:tblGrid>
                <a:gridCol w="4800600">
                  <a:extLst>
                    <a:ext uri="{9D8B030D-6E8A-4147-A177-3AD203B41FA5}">
                      <a16:colId xmlns:a16="http://schemas.microsoft.com/office/drawing/2014/main" val="1293710934"/>
                    </a:ext>
                  </a:extLst>
                </a:gridCol>
                <a:gridCol w="4800600">
                  <a:extLst>
                    <a:ext uri="{9D8B030D-6E8A-4147-A177-3AD203B41FA5}">
                      <a16:colId xmlns:a16="http://schemas.microsoft.com/office/drawing/2014/main" val="3783692075"/>
                    </a:ext>
                  </a:extLst>
                </a:gridCol>
              </a:tblGrid>
              <a:tr h="370840">
                <a:tc>
                  <a:txBody>
                    <a:bodyPr/>
                    <a:lstStyle/>
                    <a:p>
                      <a:pPr algn="ctr"/>
                      <a:r>
                        <a:rPr lang="en-US" dirty="0"/>
                        <a:t>Specific</a:t>
                      </a:r>
                    </a:p>
                  </a:txBody>
                  <a:tcPr/>
                </a:tc>
                <a:tc>
                  <a:txBody>
                    <a:bodyPr/>
                    <a:lstStyle/>
                    <a:p>
                      <a:pPr algn="ctr"/>
                      <a:r>
                        <a:rPr lang="en-US" dirty="0"/>
                        <a:t>Vague</a:t>
                      </a:r>
                    </a:p>
                  </a:txBody>
                  <a:tcPr/>
                </a:tc>
                <a:extLst>
                  <a:ext uri="{0D108BD9-81ED-4DB2-BD59-A6C34878D82A}">
                    <a16:rowId xmlns:a16="http://schemas.microsoft.com/office/drawing/2014/main" val="3214575580"/>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“D.C. Statehood: Should activists go bipartisan, or try a Democratic power grab?“</a:t>
                      </a:r>
                    </a:p>
                  </a:txBody>
                  <a:tcPr/>
                </a:tc>
                <a:tc>
                  <a:txBody>
                    <a:bodyPr/>
                    <a:lstStyle/>
                    <a:p>
                      <a:pPr marL="285750" indent="-285750">
                        <a:buFont typeface="Arial" panose="020B0604020202020204" pitchFamily="34" charset="0"/>
                        <a:buChar char="•"/>
                      </a:pPr>
                      <a:r>
                        <a:rPr lang="en-US" dirty="0"/>
                        <a:t>“Just moved here, a couple looking to make new friends..“</a:t>
                      </a:r>
                    </a:p>
                  </a:txBody>
                  <a:tcPr/>
                </a:tc>
                <a:extLst>
                  <a:ext uri="{0D108BD9-81ED-4DB2-BD59-A6C34878D82A}">
                    <a16:rowId xmlns:a16="http://schemas.microsoft.com/office/drawing/2014/main" val="4078836904"/>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“Chicago attorney presents oral arguments limiting where gun ranges may open, judges go on offensive in Ezell V City of Chicago.”</a:t>
                      </a:r>
                    </a:p>
                  </a:txBody>
                  <a:tcPr/>
                </a:tc>
                <a:tc>
                  <a:txBody>
                    <a:bodyPr/>
                    <a:lstStyle/>
                    <a:p>
                      <a:pPr marL="285750" indent="-285750">
                        <a:buFont typeface="Arial" panose="020B0604020202020204" pitchFamily="34" charset="0"/>
                        <a:buChar char="•"/>
                      </a:pPr>
                      <a:r>
                        <a:rPr lang="en-US" dirty="0"/>
                        <a:t>“Star Wars Film Release”</a:t>
                      </a:r>
                    </a:p>
                  </a:txBody>
                  <a:tcPr/>
                </a:tc>
                <a:extLst>
                  <a:ext uri="{0D108BD9-81ED-4DB2-BD59-A6C34878D82A}">
                    <a16:rowId xmlns:a16="http://schemas.microsoft.com/office/drawing/2014/main" val="735609414"/>
                  </a:ext>
                </a:extLst>
              </a:tr>
              <a:tr h="370840">
                <a:tc gridSpan="2">
                  <a: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i="1" dirty="0"/>
                        <a:t>Quick Model: accuracy of .66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hMerge="1">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txBody>
                  <a:tcPr/>
                </a:tc>
                <a:extLst>
                  <a:ext uri="{0D108BD9-81ED-4DB2-BD59-A6C34878D82A}">
                    <a16:rowId xmlns:a16="http://schemas.microsoft.com/office/drawing/2014/main" val="1182749792"/>
                  </a:ext>
                </a:extLst>
              </a:tr>
            </a:tbl>
          </a:graphicData>
        </a:graphic>
      </p:graphicFrame>
      <p:sp>
        <p:nvSpPr>
          <p:cNvPr id="7" name="Slide Number Placeholder 6">
            <a:extLst>
              <a:ext uri="{FF2B5EF4-FFF2-40B4-BE49-F238E27FC236}">
                <a16:creationId xmlns:a16="http://schemas.microsoft.com/office/drawing/2014/main" id="{08DB0469-A277-3346-8636-D660F885FFD2}"/>
              </a:ext>
            </a:extLst>
          </p:cNvPr>
          <p:cNvSpPr>
            <a:spLocks noGrp="1"/>
          </p:cNvSpPr>
          <p:nvPr>
            <p:ph type="sldNum" sz="quarter" idx="12"/>
          </p:nvPr>
        </p:nvSpPr>
        <p:spPr/>
        <p:txBody>
          <a:bodyPr/>
          <a:lstStyle/>
          <a:p>
            <a:fld id="{CFC44C03-1193-2443-A4AE-B1D7D02B0592}" type="slidenum">
              <a:rPr lang="en-US" smtClean="0"/>
              <a:t>7</a:t>
            </a:fld>
            <a:endParaRPr lang="en-US"/>
          </a:p>
        </p:txBody>
      </p:sp>
    </p:spTree>
    <p:extLst>
      <p:ext uri="{BB962C8B-B14F-4D97-AF65-F5344CB8AC3E}">
        <p14:creationId xmlns:p14="http://schemas.microsoft.com/office/powerpoint/2010/main" val="55248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2F6B-2429-EC4A-ADCD-3A6878521573}"/>
              </a:ext>
            </a:extLst>
          </p:cNvPr>
          <p:cNvSpPr>
            <a:spLocks noGrp="1"/>
          </p:cNvSpPr>
          <p:nvPr>
            <p:ph type="title"/>
          </p:nvPr>
        </p:nvSpPr>
        <p:spPr/>
        <p:txBody>
          <a:bodyPr/>
          <a:lstStyle/>
          <a:p>
            <a:r>
              <a:rPr lang="en-US" dirty="0"/>
              <a:t>Cleaning &amp; Exploring:</a:t>
            </a:r>
            <a:br>
              <a:rPr lang="en-US" dirty="0"/>
            </a:br>
            <a:r>
              <a:rPr lang="en-US" dirty="0" err="1"/>
              <a:t>selftext</a:t>
            </a:r>
            <a:endParaRPr lang="en-US" dirty="0"/>
          </a:p>
        </p:txBody>
      </p:sp>
      <p:graphicFrame>
        <p:nvGraphicFramePr>
          <p:cNvPr id="5" name="Content Placeholder 4">
            <a:extLst>
              <a:ext uri="{FF2B5EF4-FFF2-40B4-BE49-F238E27FC236}">
                <a16:creationId xmlns:a16="http://schemas.microsoft.com/office/drawing/2014/main" id="{06BF830C-B14C-544D-874E-22A39B3EAD92}"/>
              </a:ext>
            </a:extLst>
          </p:cNvPr>
          <p:cNvGraphicFramePr>
            <a:graphicFrameLocks noGrp="1"/>
          </p:cNvGraphicFramePr>
          <p:nvPr>
            <p:ph idx="1"/>
            <p:extLst>
              <p:ext uri="{D42A27DB-BD31-4B8C-83A1-F6EECF244321}">
                <p14:modId xmlns:p14="http://schemas.microsoft.com/office/powerpoint/2010/main" val="2902464064"/>
              </p:ext>
            </p:extLst>
          </p:nvPr>
        </p:nvGraphicFramePr>
        <p:xfrm>
          <a:off x="1371600" y="2286000"/>
          <a:ext cx="9601200" cy="2895600"/>
        </p:xfrm>
        <a:graphic>
          <a:graphicData uri="http://schemas.openxmlformats.org/drawingml/2006/table">
            <a:tbl>
              <a:tblPr firstRow="1" bandRow="1">
                <a:tableStyleId>{2D5ABB26-0587-4C30-8999-92F81FD0307C}</a:tableStyleId>
              </a:tblPr>
              <a:tblGrid>
                <a:gridCol w="4800600">
                  <a:extLst>
                    <a:ext uri="{9D8B030D-6E8A-4147-A177-3AD203B41FA5}">
                      <a16:colId xmlns:a16="http://schemas.microsoft.com/office/drawing/2014/main" val="1995745922"/>
                    </a:ext>
                  </a:extLst>
                </a:gridCol>
                <a:gridCol w="4800600">
                  <a:extLst>
                    <a:ext uri="{9D8B030D-6E8A-4147-A177-3AD203B41FA5}">
                      <a16:colId xmlns:a16="http://schemas.microsoft.com/office/drawing/2014/main" val="3017461129"/>
                    </a:ext>
                  </a:extLst>
                </a:gridCol>
              </a:tblGrid>
              <a:tr h="370840">
                <a:tc>
                  <a:txBody>
                    <a:bodyPr/>
                    <a:lstStyle/>
                    <a:p>
                      <a:pPr algn="r"/>
                      <a:r>
                        <a:rPr lang="en-US" sz="3200" b="1" dirty="0"/>
                        <a:t>Post Type</a:t>
                      </a:r>
                    </a:p>
                  </a:txBody>
                  <a:tcPr anchor="ctr">
                    <a:lnB w="12700" cap="flat" cmpd="sng" algn="ctr">
                      <a:solidFill>
                        <a:schemeClr val="tx1"/>
                      </a:solidFill>
                      <a:prstDash val="solid"/>
                      <a:round/>
                      <a:headEnd type="none" w="med" len="med"/>
                      <a:tailEnd type="none" w="med" len="med"/>
                    </a:lnB>
                  </a:tcPr>
                </a:tc>
                <a:tc>
                  <a:txBody>
                    <a:bodyPr/>
                    <a:lstStyle/>
                    <a:p>
                      <a:pPr algn="ctr"/>
                      <a:r>
                        <a:rPr lang="en-US" sz="3200" b="1" dirty="0"/>
                        <a:t>Count</a:t>
                      </a:r>
                    </a:p>
                  </a:txBody>
                  <a:tcPr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436938"/>
                  </a:ext>
                </a:extLst>
              </a:tr>
              <a:tr h="370840">
                <a:tc>
                  <a:txBody>
                    <a:bodyPr/>
                    <a:lstStyle/>
                    <a:p>
                      <a:pPr algn="r"/>
                      <a:r>
                        <a:rPr lang="en-US" sz="3200" dirty="0"/>
                        <a:t>picture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31744</a:t>
                      </a: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365607"/>
                  </a:ext>
                </a:extLst>
              </a:tr>
              <a:tr h="370840">
                <a:tc>
                  <a:txBody>
                    <a:bodyPr/>
                    <a:lstStyle/>
                    <a:p>
                      <a:pPr algn="r"/>
                      <a:r>
                        <a:rPr lang="en-US" sz="3200" dirty="0"/>
                        <a:t>[deleted]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7647</a:t>
                      </a: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9942217"/>
                  </a:ext>
                </a:extLst>
              </a:tr>
              <a:tr h="370840">
                <a:tc>
                  <a:txBody>
                    <a:bodyPr/>
                    <a:lstStyle/>
                    <a:p>
                      <a:pPr algn="r"/>
                      <a:r>
                        <a:rPr lang="en-US" sz="3200" dirty="0"/>
                        <a:t>[removed]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6308</a:t>
                      </a: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5917905"/>
                  </a:ext>
                </a:extLst>
              </a:tr>
              <a:tr h="370840">
                <a:tc>
                  <a:txBody>
                    <a:bodyPr/>
                    <a:lstStyle/>
                    <a:p>
                      <a:pPr algn="ctr"/>
                      <a:endParaRPr lang="en-US" sz="3200" dirty="0"/>
                    </a:p>
                  </a:txBody>
                  <a:tcPr anchor="ctr">
                    <a:lnT w="12700" cap="flat" cmpd="sng" algn="ctr">
                      <a:solidFill>
                        <a:schemeClr val="tx1"/>
                      </a:solidFill>
                      <a:prstDash val="solid"/>
                      <a:round/>
                      <a:headEnd type="none" w="med" len="med"/>
                      <a:tailEnd type="none" w="med" len="med"/>
                    </a:lnT>
                  </a:tcPr>
                </a:tc>
                <a:tc>
                  <a:txBody>
                    <a:bodyPr/>
                    <a:lstStyle/>
                    <a:p>
                      <a:pPr algn="ctr" fontAlgn="b"/>
                      <a:r>
                        <a:rPr lang="en-US" sz="3200" kern="1200" dirty="0"/>
                        <a:t>=45699</a:t>
                      </a:r>
                      <a:endParaRPr lang="en-US" sz="3200" kern="1200" dirty="0">
                        <a:solidFill>
                          <a:schemeClr val="tx1"/>
                        </a:solidFill>
                        <a:latin typeface="+mn-lt"/>
                        <a:ea typeface="+mn-ea"/>
                        <a:cs typeface="+mn-cs"/>
                      </a:endParaRPr>
                    </a:p>
                  </a:txBody>
                  <a:tcPr marL="9525" marR="9525" marT="9525"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0102660"/>
                  </a:ext>
                </a:extLst>
              </a:tr>
            </a:tbl>
          </a:graphicData>
        </a:graphic>
      </p:graphicFrame>
      <p:sp>
        <p:nvSpPr>
          <p:cNvPr id="6" name="Slide Number Placeholder 5">
            <a:extLst>
              <a:ext uri="{FF2B5EF4-FFF2-40B4-BE49-F238E27FC236}">
                <a16:creationId xmlns:a16="http://schemas.microsoft.com/office/drawing/2014/main" id="{727598CE-4667-7E4C-9A0D-BD2FC5788147}"/>
              </a:ext>
            </a:extLst>
          </p:cNvPr>
          <p:cNvSpPr>
            <a:spLocks noGrp="1"/>
          </p:cNvSpPr>
          <p:nvPr>
            <p:ph type="sldNum" sz="quarter" idx="12"/>
          </p:nvPr>
        </p:nvSpPr>
        <p:spPr/>
        <p:txBody>
          <a:bodyPr/>
          <a:lstStyle/>
          <a:p>
            <a:fld id="{CFC44C03-1193-2443-A4AE-B1D7D02B0592}" type="slidenum">
              <a:rPr lang="en-US" smtClean="0"/>
              <a:t>8</a:t>
            </a:fld>
            <a:endParaRPr lang="en-US"/>
          </a:p>
        </p:txBody>
      </p:sp>
    </p:spTree>
    <p:extLst>
      <p:ext uri="{BB962C8B-B14F-4D97-AF65-F5344CB8AC3E}">
        <p14:creationId xmlns:p14="http://schemas.microsoft.com/office/powerpoint/2010/main" val="74294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3FA5-D77F-3942-B24C-3B13669858FE}"/>
              </a:ext>
            </a:extLst>
          </p:cNvPr>
          <p:cNvSpPr>
            <a:spLocks noGrp="1"/>
          </p:cNvSpPr>
          <p:nvPr>
            <p:ph type="title"/>
          </p:nvPr>
        </p:nvSpPr>
        <p:spPr/>
        <p:txBody>
          <a:bodyPr/>
          <a:lstStyle/>
          <a:p>
            <a:r>
              <a:rPr lang="en-US" dirty="0"/>
              <a:t>Cleaning &amp; Exploring:</a:t>
            </a:r>
            <a:br>
              <a:rPr lang="en-US" dirty="0"/>
            </a:br>
            <a:r>
              <a:rPr lang="en-US" dirty="0" err="1"/>
              <a:t>author_flair_text</a:t>
            </a:r>
            <a:endParaRPr lang="en-US" dirty="0"/>
          </a:p>
        </p:txBody>
      </p:sp>
      <p:pic>
        <p:nvPicPr>
          <p:cNvPr id="16" name="Content Placeholder 4">
            <a:extLst>
              <a:ext uri="{FF2B5EF4-FFF2-40B4-BE49-F238E27FC236}">
                <a16:creationId xmlns:a16="http://schemas.microsoft.com/office/drawing/2014/main" id="{CB5C5817-1376-0B42-BA28-3B9CDF868268}"/>
              </a:ext>
            </a:extLst>
          </p:cNvPr>
          <p:cNvPicPr>
            <a:picLocks noGrp="1" noChangeAspect="1"/>
          </p:cNvPicPr>
          <p:nvPr>
            <p:ph sz="half" idx="1"/>
          </p:nvPr>
        </p:nvPicPr>
        <p:blipFill rotWithShape="1">
          <a:blip r:embed="rId3"/>
          <a:srcRect b="53191"/>
          <a:stretch/>
        </p:blipFill>
        <p:spPr>
          <a:xfrm>
            <a:off x="1371600" y="2657306"/>
            <a:ext cx="4448175" cy="2838788"/>
          </a:xfrm>
          <a:prstGeom prst="rect">
            <a:avLst/>
          </a:prstGeom>
        </p:spPr>
      </p:pic>
      <p:pic>
        <p:nvPicPr>
          <p:cNvPr id="18" name="Content Placeholder 4">
            <a:extLst>
              <a:ext uri="{FF2B5EF4-FFF2-40B4-BE49-F238E27FC236}">
                <a16:creationId xmlns:a16="http://schemas.microsoft.com/office/drawing/2014/main" id="{26F7A097-62E2-0A44-AE23-92123D69E15C}"/>
              </a:ext>
            </a:extLst>
          </p:cNvPr>
          <p:cNvPicPr>
            <a:picLocks noGrp="1" noChangeAspect="1"/>
          </p:cNvPicPr>
          <p:nvPr>
            <p:ph sz="half" idx="2"/>
          </p:nvPr>
        </p:nvPicPr>
        <p:blipFill rotWithShape="1">
          <a:blip r:embed="rId3"/>
          <a:srcRect t="46809"/>
          <a:stretch/>
        </p:blipFill>
        <p:spPr>
          <a:xfrm>
            <a:off x="6524625" y="2463784"/>
            <a:ext cx="4448175" cy="3225832"/>
          </a:xfrm>
          <a:prstGeom prst="rect">
            <a:avLst/>
          </a:prstGeom>
        </p:spPr>
      </p:pic>
      <p:sp>
        <p:nvSpPr>
          <p:cNvPr id="19" name="Slide Number Placeholder 18">
            <a:extLst>
              <a:ext uri="{FF2B5EF4-FFF2-40B4-BE49-F238E27FC236}">
                <a16:creationId xmlns:a16="http://schemas.microsoft.com/office/drawing/2014/main" id="{A463A1C0-44BC-E14B-99A8-44BD645ECE6C}"/>
              </a:ext>
            </a:extLst>
          </p:cNvPr>
          <p:cNvSpPr>
            <a:spLocks noGrp="1"/>
          </p:cNvSpPr>
          <p:nvPr>
            <p:ph type="sldNum" sz="quarter" idx="12"/>
          </p:nvPr>
        </p:nvSpPr>
        <p:spPr/>
        <p:txBody>
          <a:bodyPr/>
          <a:lstStyle/>
          <a:p>
            <a:fld id="{CFC44C03-1193-2443-A4AE-B1D7D02B0592}" type="slidenum">
              <a:rPr lang="en-US" smtClean="0"/>
              <a:t>9</a:t>
            </a:fld>
            <a:endParaRPr lang="en-US"/>
          </a:p>
        </p:txBody>
      </p:sp>
      <p:pic>
        <p:nvPicPr>
          <p:cNvPr id="20" name="Picture 19">
            <a:extLst>
              <a:ext uri="{FF2B5EF4-FFF2-40B4-BE49-F238E27FC236}">
                <a16:creationId xmlns:a16="http://schemas.microsoft.com/office/drawing/2014/main" id="{4483971D-EA91-BF43-9088-6325FB0479B7}"/>
              </a:ext>
            </a:extLst>
          </p:cNvPr>
          <p:cNvPicPr>
            <a:picLocks noChangeAspect="1"/>
          </p:cNvPicPr>
          <p:nvPr/>
        </p:nvPicPr>
        <p:blipFill>
          <a:blip r:embed="rId4"/>
          <a:stretch>
            <a:fillRect/>
          </a:stretch>
        </p:blipFill>
        <p:spPr>
          <a:xfrm>
            <a:off x="1371600" y="2171700"/>
            <a:ext cx="9488781" cy="4244599"/>
          </a:xfrm>
          <a:prstGeom prst="rect">
            <a:avLst/>
          </a:prstGeom>
        </p:spPr>
      </p:pic>
      <p:sp>
        <p:nvSpPr>
          <p:cNvPr id="22" name="Rectangle 21">
            <a:extLst>
              <a:ext uri="{FF2B5EF4-FFF2-40B4-BE49-F238E27FC236}">
                <a16:creationId xmlns:a16="http://schemas.microsoft.com/office/drawing/2014/main" id="{BB9ACDA6-B1E4-494A-A8DF-CD8E71F0DF6F}"/>
              </a:ext>
            </a:extLst>
          </p:cNvPr>
          <p:cNvSpPr/>
          <p:nvPr/>
        </p:nvSpPr>
        <p:spPr>
          <a:xfrm>
            <a:off x="3861217" y="2253768"/>
            <a:ext cx="845695" cy="420031"/>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A5576F-AF8C-EE40-A7D1-92DDBC661C9A}"/>
              </a:ext>
            </a:extLst>
          </p:cNvPr>
          <p:cNvSpPr/>
          <p:nvPr/>
        </p:nvSpPr>
        <p:spPr>
          <a:xfrm>
            <a:off x="4148528" y="5102973"/>
            <a:ext cx="845695" cy="420031"/>
          </a:xfrm>
          <a:prstGeom prst="rect">
            <a:avLst/>
          </a:prstGeom>
          <a:solidFill>
            <a:schemeClr val="accent4">
              <a:alpha val="34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51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{38B9E54F-A9C1-BA4F-9BBE-6E7BC0D2D557}tf10001072</Template>
  <TotalTime>418</TotalTime>
  <Words>1755</Words>
  <Application>Microsoft Macintosh PowerPoint</Application>
  <PresentationFormat>Widescreen</PresentationFormat>
  <Paragraphs>222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Franklin Gothic Book</vt:lpstr>
      <vt:lpstr>Wingdings</vt:lpstr>
      <vt:lpstr>Crop</vt:lpstr>
      <vt:lpstr>Text based Geo-locating</vt:lpstr>
      <vt:lpstr>Agenda</vt:lpstr>
      <vt:lpstr>Project Goal</vt:lpstr>
      <vt:lpstr>Gathering Data</vt:lpstr>
      <vt:lpstr>Gathering the Data</vt:lpstr>
      <vt:lpstr>Cleaning &amp; Exploring</vt:lpstr>
      <vt:lpstr>Cleaning &amp; Exploring: title</vt:lpstr>
      <vt:lpstr>Cleaning &amp; Exploring: selftext</vt:lpstr>
      <vt:lpstr>Cleaning &amp; Exploring: author_flair_text</vt:lpstr>
      <vt:lpstr>Cleaning &amp; Exploring: author</vt:lpstr>
      <vt:lpstr>Cleaning &amp; Exploring: combined text column</vt:lpstr>
      <vt:lpstr>Cleaning &amp; Exploring</vt:lpstr>
      <vt:lpstr>Model Selection</vt:lpstr>
      <vt:lpstr>Model Selection: Tuning, Fit &amp; Testing</vt:lpstr>
      <vt:lpstr>Model Selection: Tuning, Fit &amp; Testing</vt:lpstr>
      <vt:lpstr>Model Selection: Tuning, Fit &amp; Testing</vt:lpstr>
      <vt:lpstr>Model Selection Which to choose?</vt:lpstr>
      <vt:lpstr>Model Evaluation: Pulling a New Sample</vt:lpstr>
      <vt:lpstr>Project Next Steps</vt:lpstr>
      <vt:lpstr>Questions?</vt:lpstr>
      <vt:lpstr>Plato's Theory of Forms </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based Geo-location</dc:title>
  <dc:creator>Jordan Nelson</dc:creator>
  <cp:lastModifiedBy>Microsoft Office User</cp:lastModifiedBy>
  <cp:revision>27</cp:revision>
  <dcterms:created xsi:type="dcterms:W3CDTF">2018-09-09T21:09:44Z</dcterms:created>
  <dcterms:modified xsi:type="dcterms:W3CDTF">2018-09-10T22:02:29Z</dcterms:modified>
</cp:coreProperties>
</file>